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
      <p:font typeface="Be Vietnam" charset="1" panose="00000500000000000000"/>
      <p:regular r:id="rId32"/>
    </p:embeddedFont>
    <p:embeddedFont>
      <p:font typeface="Be Vietnam Italics" charset="1" panose="00000500000000000000"/>
      <p:regular r:id="rId33"/>
    </p:embeddedFont>
    <p:embeddedFont>
      <p:font typeface="Be Vietnam Thin" charset="1" panose="00000200000000000000"/>
      <p:regular r:id="rId34"/>
    </p:embeddedFont>
    <p:embeddedFont>
      <p:font typeface="Be Vietnam Thin Italics" charset="1" panose="00000300000000000000"/>
      <p:regular r:id="rId35"/>
    </p:embeddedFont>
    <p:embeddedFont>
      <p:font typeface="Be Vietnam Medium" charset="1" panose="00000600000000000000"/>
      <p:regular r:id="rId36"/>
    </p:embeddedFont>
    <p:embeddedFont>
      <p:font typeface="Be Vietnam Medium Italics" charset="1" panose="00000600000000000000"/>
      <p:regular r:id="rId37"/>
    </p:embeddedFont>
    <p:embeddedFont>
      <p:font typeface="Be Vietnam Ultra-Bold" charset="1" panose="00000900000000000000"/>
      <p:regular r:id="rId38"/>
    </p:embeddedFont>
    <p:embeddedFont>
      <p:font typeface="Be Vietnam Ultra-Bold Italics" charset="1" panose="00000900000000000000"/>
      <p:regular r:id="rId39"/>
    </p:embeddedFont>
    <p:embeddedFont>
      <p:font typeface="Montserrat" charset="1" panose="00000500000000000000"/>
      <p:regular r:id="rId40"/>
    </p:embeddedFont>
    <p:embeddedFont>
      <p:font typeface="Montserrat Bold" charset="1" panose="00000800000000000000"/>
      <p:regular r:id="rId41"/>
    </p:embeddedFont>
    <p:embeddedFont>
      <p:font typeface="Montserrat Italics" charset="1" panose="00000500000000000000"/>
      <p:regular r:id="rId42"/>
    </p:embeddedFont>
    <p:embeddedFont>
      <p:font typeface="Montserrat Bold Italics" charset="1" panose="00000800000000000000"/>
      <p:regular r:id="rId43"/>
    </p:embeddedFont>
    <p:embeddedFont>
      <p:font typeface="Montserrat Thin" charset="1" panose="00000300000000000000"/>
      <p:regular r:id="rId44"/>
    </p:embeddedFont>
    <p:embeddedFont>
      <p:font typeface="Montserrat Thin Italics" charset="1" panose="00000300000000000000"/>
      <p:regular r:id="rId45"/>
    </p:embeddedFont>
    <p:embeddedFont>
      <p:font typeface="Montserrat Extra-Light" charset="1" panose="00000300000000000000"/>
      <p:regular r:id="rId46"/>
    </p:embeddedFont>
    <p:embeddedFont>
      <p:font typeface="Montserrat Extra-Light Italics" charset="1" panose="00000300000000000000"/>
      <p:regular r:id="rId47"/>
    </p:embeddedFont>
    <p:embeddedFont>
      <p:font typeface="Montserrat Light" charset="1" panose="00000400000000000000"/>
      <p:regular r:id="rId48"/>
    </p:embeddedFont>
    <p:embeddedFont>
      <p:font typeface="Montserrat Light Italics" charset="1" panose="00000400000000000000"/>
      <p:regular r:id="rId49"/>
    </p:embeddedFont>
    <p:embeddedFont>
      <p:font typeface="Montserrat Medium" charset="1" panose="00000600000000000000"/>
      <p:regular r:id="rId50"/>
    </p:embeddedFont>
    <p:embeddedFont>
      <p:font typeface="Montserrat Medium Italics" charset="1" panose="00000600000000000000"/>
      <p:regular r:id="rId51"/>
    </p:embeddedFont>
    <p:embeddedFont>
      <p:font typeface="Montserrat Semi-Bold" charset="1" panose="00000700000000000000"/>
      <p:regular r:id="rId52"/>
    </p:embeddedFont>
    <p:embeddedFont>
      <p:font typeface="Montserrat Semi-Bold Italics" charset="1" panose="00000700000000000000"/>
      <p:regular r:id="rId53"/>
    </p:embeddedFont>
    <p:embeddedFont>
      <p:font typeface="Montserrat Ultra-Bold" charset="1" panose="00000900000000000000"/>
      <p:regular r:id="rId54"/>
    </p:embeddedFont>
    <p:embeddedFont>
      <p:font typeface="Montserrat Ultra-Bold Italics" charset="1" panose="00000900000000000000"/>
      <p:regular r:id="rId55"/>
    </p:embeddedFont>
    <p:embeddedFont>
      <p:font typeface="Montserrat Heavy" charset="1" panose="00000A00000000000000"/>
      <p:regular r:id="rId56"/>
    </p:embeddedFont>
    <p:embeddedFont>
      <p:font typeface="Montserrat Heavy Italics" charset="1" panose="00000A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70" Target="slides/slide13.xml" Type="http://schemas.openxmlformats.org/officeDocument/2006/relationships/slide"/><Relationship Id="rId71" Target="slides/slide14.xml" Type="http://schemas.openxmlformats.org/officeDocument/2006/relationships/slide"/><Relationship Id="rId72" Target="slides/slide15.xml" Type="http://schemas.openxmlformats.org/officeDocument/2006/relationships/slide"/><Relationship Id="rId73" Target="slides/slide16.xml" Type="http://schemas.openxmlformats.org/officeDocument/2006/relationships/slide"/><Relationship Id="rId74" Target="slides/slide17.xml" Type="http://schemas.openxmlformats.org/officeDocument/2006/relationships/slide"/><Relationship Id="rId75" Target="slides/slide18.xml" Type="http://schemas.openxmlformats.org/officeDocument/2006/relationships/slide"/><Relationship Id="rId76" Target="slides/slide19.xml" Type="http://schemas.openxmlformats.org/officeDocument/2006/relationships/slide"/><Relationship Id="rId77" Target="slides/slide2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5899336" y="4584524"/>
            <a:ext cx="11608173" cy="1117952"/>
            <a:chOff x="0" y="0"/>
            <a:chExt cx="5254699" cy="506066"/>
          </a:xfrm>
        </p:grpSpPr>
        <p:sp>
          <p:nvSpPr>
            <p:cNvPr name="Freeform 4" id="4"/>
            <p:cNvSpPr/>
            <p:nvPr/>
          </p:nvSpPr>
          <p:spPr>
            <a:xfrm flipH="false" flipV="false" rot="0">
              <a:off x="0" y="0"/>
              <a:ext cx="5254699" cy="506066"/>
            </a:xfrm>
            <a:custGeom>
              <a:avLst/>
              <a:gdLst/>
              <a:ahLst/>
              <a:cxnLst/>
              <a:rect r="r" b="b" t="t" l="l"/>
              <a:pathLst>
                <a:path h="506066" w="5254699">
                  <a:moveTo>
                    <a:pt x="0" y="0"/>
                  </a:moveTo>
                  <a:lnTo>
                    <a:pt x="5254699" y="0"/>
                  </a:lnTo>
                  <a:lnTo>
                    <a:pt x="5254699" y="506066"/>
                  </a:lnTo>
                  <a:lnTo>
                    <a:pt x="0" y="506066"/>
                  </a:lnTo>
                  <a:close/>
                </a:path>
              </a:pathLst>
            </a:custGeom>
            <a:solidFill>
              <a:srgbClr val="EDD0D5"/>
            </a:solidFill>
          </p:spPr>
        </p:sp>
        <p:sp>
          <p:nvSpPr>
            <p:cNvPr name="TextBox 5" id="5"/>
            <p:cNvSpPr txBox="true"/>
            <p:nvPr/>
          </p:nvSpPr>
          <p:spPr>
            <a:xfrm>
              <a:off x="0" y="-19050"/>
              <a:ext cx="5254699" cy="525116"/>
            </a:xfrm>
            <a:prstGeom prst="rect">
              <a:avLst/>
            </a:prstGeom>
          </p:spPr>
          <p:txBody>
            <a:bodyPr anchor="ctr" rtlCol="false" tIns="29557" lIns="29557" bIns="29557" rIns="29557"/>
            <a:lstStyle/>
            <a:p>
              <a:pPr algn="ctr">
                <a:lnSpc>
                  <a:spcPts val="1547"/>
                </a:lnSpc>
                <a:spcBef>
                  <a:spcPct val="0"/>
                </a:spcBef>
              </a:pPr>
            </a:p>
          </p:txBody>
        </p:sp>
      </p:grpSp>
      <p:grpSp>
        <p:nvGrpSpPr>
          <p:cNvPr name="Group 6" id="6"/>
          <p:cNvGrpSpPr/>
          <p:nvPr/>
        </p:nvGrpSpPr>
        <p:grpSpPr>
          <a:xfrm rot="-5400000">
            <a:off x="10384960" y="2586040"/>
            <a:ext cx="11608173" cy="5114921"/>
            <a:chOff x="0" y="0"/>
            <a:chExt cx="5254699" cy="2315383"/>
          </a:xfrm>
        </p:grpSpPr>
        <p:sp>
          <p:nvSpPr>
            <p:cNvPr name="Freeform 7" id="7"/>
            <p:cNvSpPr/>
            <p:nvPr/>
          </p:nvSpPr>
          <p:spPr>
            <a:xfrm flipH="false" flipV="false" rot="0">
              <a:off x="0" y="0"/>
              <a:ext cx="5254699" cy="2315383"/>
            </a:xfrm>
            <a:custGeom>
              <a:avLst/>
              <a:gdLst/>
              <a:ahLst/>
              <a:cxnLst/>
              <a:rect r="r" b="b" t="t" l="l"/>
              <a:pathLst>
                <a:path h="2315383" w="5254699">
                  <a:moveTo>
                    <a:pt x="0" y="0"/>
                  </a:moveTo>
                  <a:lnTo>
                    <a:pt x="5254699" y="0"/>
                  </a:lnTo>
                  <a:lnTo>
                    <a:pt x="5254699" y="2315383"/>
                  </a:lnTo>
                  <a:lnTo>
                    <a:pt x="0" y="2315383"/>
                  </a:lnTo>
                  <a:close/>
                </a:path>
              </a:pathLst>
            </a:custGeom>
            <a:solidFill>
              <a:srgbClr val="EDD0D5"/>
            </a:solidFill>
          </p:spPr>
        </p:sp>
        <p:sp>
          <p:nvSpPr>
            <p:cNvPr name="TextBox 8" id="8"/>
            <p:cNvSpPr txBox="true"/>
            <p:nvPr/>
          </p:nvSpPr>
          <p:spPr>
            <a:xfrm>
              <a:off x="0" y="-19050"/>
              <a:ext cx="5254699" cy="2334433"/>
            </a:xfrm>
            <a:prstGeom prst="rect">
              <a:avLst/>
            </a:prstGeom>
          </p:spPr>
          <p:txBody>
            <a:bodyPr anchor="ctr" rtlCol="false" tIns="29557" lIns="29557" bIns="29557" rIns="29557"/>
            <a:lstStyle/>
            <a:p>
              <a:pPr algn="ctr">
                <a:lnSpc>
                  <a:spcPts val="1547"/>
                </a:lnSpc>
                <a:spcBef>
                  <a:spcPct val="0"/>
                </a:spcBef>
              </a:pPr>
            </a:p>
          </p:txBody>
        </p:sp>
      </p:grpSp>
      <p:grpSp>
        <p:nvGrpSpPr>
          <p:cNvPr name="Group 9" id="9"/>
          <p:cNvGrpSpPr>
            <a:grpSpLocks noChangeAspect="true"/>
          </p:cNvGrpSpPr>
          <p:nvPr/>
        </p:nvGrpSpPr>
        <p:grpSpPr>
          <a:xfrm rot="0">
            <a:off x="9634618" y="1285204"/>
            <a:ext cx="7993937" cy="7967291"/>
            <a:chOff x="0" y="0"/>
            <a:chExt cx="4572000" cy="4556760"/>
          </a:xfrm>
        </p:grpSpPr>
        <p:sp>
          <p:nvSpPr>
            <p:cNvPr name="Freeform 10" id="10"/>
            <p:cNvSpPr/>
            <p:nvPr/>
          </p:nvSpPr>
          <p:spPr>
            <a:xfrm flipH="false" flipV="false" rot="0">
              <a:off x="-127" y="889"/>
              <a:ext cx="4572381" cy="4554983"/>
            </a:xfrm>
            <a:custGeom>
              <a:avLst/>
              <a:gdLst/>
              <a:ahLst/>
              <a:cxnLst/>
              <a:rect r="r" b="b" t="t" l="l"/>
              <a:pathLst>
                <a:path h="4554983" w="4572381">
                  <a:moveTo>
                    <a:pt x="4572254" y="3402838"/>
                  </a:moveTo>
                  <a:cubicBezTo>
                    <a:pt x="4572381" y="4037711"/>
                    <a:pt x="4057523" y="4552696"/>
                    <a:pt x="3422015" y="4552823"/>
                  </a:cubicBezTo>
                  <a:lnTo>
                    <a:pt x="2493010" y="4552950"/>
                  </a:lnTo>
                  <a:lnTo>
                    <a:pt x="2493010" y="4554728"/>
                  </a:lnTo>
                  <a:lnTo>
                    <a:pt x="1149731" y="4554855"/>
                  </a:lnTo>
                  <a:cubicBezTo>
                    <a:pt x="515112" y="4554983"/>
                    <a:pt x="254" y="4039997"/>
                    <a:pt x="254" y="3405124"/>
                  </a:cubicBezTo>
                  <a:cubicBezTo>
                    <a:pt x="254" y="2859914"/>
                    <a:pt x="382397" y="2389759"/>
                    <a:pt x="915416" y="2278127"/>
                  </a:cubicBezTo>
                  <a:cubicBezTo>
                    <a:pt x="382397" y="2167509"/>
                    <a:pt x="127" y="1697355"/>
                    <a:pt x="0" y="1152144"/>
                  </a:cubicBezTo>
                  <a:cubicBezTo>
                    <a:pt x="0" y="517271"/>
                    <a:pt x="514731" y="2286"/>
                    <a:pt x="1149350" y="2159"/>
                  </a:cubicBezTo>
                  <a:lnTo>
                    <a:pt x="2079244" y="2032"/>
                  </a:lnTo>
                  <a:lnTo>
                    <a:pt x="2079244" y="254"/>
                  </a:lnTo>
                  <a:lnTo>
                    <a:pt x="3422523" y="127"/>
                  </a:lnTo>
                  <a:cubicBezTo>
                    <a:pt x="4057142" y="0"/>
                    <a:pt x="4572000" y="514985"/>
                    <a:pt x="4572000" y="1149858"/>
                  </a:cubicBezTo>
                  <a:cubicBezTo>
                    <a:pt x="4572000" y="1695069"/>
                    <a:pt x="4189857" y="2165223"/>
                    <a:pt x="3656838" y="2276856"/>
                  </a:cubicBezTo>
                  <a:cubicBezTo>
                    <a:pt x="4189857" y="2388489"/>
                    <a:pt x="4572127" y="2858516"/>
                    <a:pt x="4572254" y="3402838"/>
                  </a:cubicBezTo>
                  <a:close/>
                </a:path>
              </a:pathLst>
            </a:custGeom>
            <a:blipFill>
              <a:blip r:embed="rId3"/>
              <a:stretch>
                <a:fillRect l="0" t="-25194" r="0" b="-25194"/>
              </a:stretch>
            </a:blipFill>
          </p:spPr>
        </p:sp>
        <p:sp>
          <p:nvSpPr>
            <p:cNvPr name="Freeform 11" id="11"/>
            <p:cNvSpPr/>
            <p:nvPr/>
          </p:nvSpPr>
          <p:spPr>
            <a:xfrm flipH="false" flipV="false" rot="0">
              <a:off x="-127" y="1143"/>
              <a:ext cx="4572127" cy="4555617"/>
            </a:xfrm>
            <a:custGeom>
              <a:avLst/>
              <a:gdLst/>
              <a:ahLst/>
              <a:cxnLst/>
              <a:rect r="r" b="b" t="t" l="l"/>
              <a:pathLst>
                <a:path h="4555617" w="4572127">
                  <a:moveTo>
                    <a:pt x="4572127" y="4555617"/>
                  </a:moveTo>
                  <a:lnTo>
                    <a:pt x="0" y="4555617"/>
                  </a:lnTo>
                  <a:lnTo>
                    <a:pt x="0" y="0"/>
                  </a:lnTo>
                  <a:lnTo>
                    <a:pt x="4572127" y="0"/>
                  </a:lnTo>
                  <a:lnTo>
                    <a:pt x="4572127" y="4555617"/>
                  </a:lnTo>
                  <a:close/>
                </a:path>
              </a:pathLst>
            </a:custGeom>
            <a:blipFill>
              <a:blip r:embed="rId4"/>
              <a:stretch>
                <a:fillRect l="-6" t="0" r="-6" b="0"/>
              </a:stretch>
            </a:blipFill>
          </p:spPr>
        </p:sp>
      </p:grpSp>
      <p:sp>
        <p:nvSpPr>
          <p:cNvPr name="TextBox 12" id="12"/>
          <p:cNvSpPr txBox="true"/>
          <p:nvPr/>
        </p:nvSpPr>
        <p:spPr>
          <a:xfrm rot="0">
            <a:off x="1028700" y="713383"/>
            <a:ext cx="9128741" cy="3452320"/>
          </a:xfrm>
          <a:prstGeom prst="rect">
            <a:avLst/>
          </a:prstGeom>
        </p:spPr>
        <p:txBody>
          <a:bodyPr anchor="t" rtlCol="false" tIns="0" lIns="0" bIns="0" rIns="0">
            <a:spAutoFit/>
          </a:bodyPr>
          <a:lstStyle/>
          <a:p>
            <a:pPr>
              <a:lnSpc>
                <a:spcPts val="13389"/>
              </a:lnSpc>
            </a:pPr>
            <a:r>
              <a:rPr lang="en-US" sz="12999" spc="-688">
                <a:solidFill>
                  <a:srgbClr val="FFFFFF"/>
                </a:solidFill>
                <a:latin typeface="Be Vietnam Medium"/>
              </a:rPr>
              <a:t>GENDER INEQUALITY</a:t>
            </a:r>
          </a:p>
        </p:txBody>
      </p:sp>
      <p:sp>
        <p:nvSpPr>
          <p:cNvPr name="TextBox 13" id="13"/>
          <p:cNvSpPr txBox="true"/>
          <p:nvPr/>
        </p:nvSpPr>
        <p:spPr>
          <a:xfrm rot="0">
            <a:off x="1028700" y="4492522"/>
            <a:ext cx="7532282" cy="1378156"/>
          </a:xfrm>
          <a:prstGeom prst="rect">
            <a:avLst/>
          </a:prstGeom>
        </p:spPr>
        <p:txBody>
          <a:bodyPr anchor="t" rtlCol="false" tIns="0" lIns="0" bIns="0" rIns="0">
            <a:spAutoFit/>
          </a:bodyPr>
          <a:lstStyle/>
          <a:p>
            <a:pPr>
              <a:lnSpc>
                <a:spcPts val="5304"/>
              </a:lnSpc>
            </a:pPr>
            <a:r>
              <a:rPr lang="en-US" sz="5149" spc="-272">
                <a:solidFill>
                  <a:srgbClr val="FFFFFF"/>
                </a:solidFill>
                <a:latin typeface="Be Vietnam Medium"/>
              </a:rPr>
              <a:t>AND SOCIO-ECONOMIC FACTORS WORLDWIDE</a:t>
            </a:r>
          </a:p>
        </p:txBody>
      </p:sp>
      <p:sp>
        <p:nvSpPr>
          <p:cNvPr name="TextBox 14" id="14"/>
          <p:cNvSpPr txBox="true"/>
          <p:nvPr/>
        </p:nvSpPr>
        <p:spPr>
          <a:xfrm rot="0">
            <a:off x="1028700" y="7599356"/>
            <a:ext cx="6536637" cy="869528"/>
          </a:xfrm>
          <a:prstGeom prst="rect">
            <a:avLst/>
          </a:prstGeom>
        </p:spPr>
        <p:txBody>
          <a:bodyPr anchor="t" rtlCol="false" tIns="0" lIns="0" bIns="0" rIns="0">
            <a:spAutoFit/>
          </a:bodyPr>
          <a:lstStyle/>
          <a:p>
            <a:pPr>
              <a:lnSpc>
                <a:spcPts val="3344"/>
              </a:lnSpc>
            </a:pPr>
            <a:r>
              <a:rPr lang="en-US" sz="3247" spc="-172">
                <a:solidFill>
                  <a:srgbClr val="FFFFFF"/>
                </a:solidFill>
                <a:latin typeface="Be Vietnam"/>
              </a:rPr>
              <a:t>PRESENTED BY : BHAVESH MEWARA</a:t>
            </a:r>
          </a:p>
          <a:p>
            <a:pPr>
              <a:lnSpc>
                <a:spcPts val="3344"/>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EDD0D5"/>
        </a:solidFill>
      </p:bgPr>
    </p:bg>
    <p:spTree>
      <p:nvGrpSpPr>
        <p:cNvPr id="1" name=""/>
        <p:cNvGrpSpPr/>
        <p:nvPr/>
      </p:nvGrpSpPr>
      <p:grpSpPr>
        <a:xfrm>
          <a:off x="0" y="0"/>
          <a:ext cx="0" cy="0"/>
          <a:chOff x="0" y="0"/>
          <a:chExt cx="0" cy="0"/>
        </a:xfrm>
      </p:grpSpPr>
      <p:sp>
        <p:nvSpPr>
          <p:cNvPr name="TextBox 2" id="2"/>
          <p:cNvSpPr txBox="true"/>
          <p:nvPr/>
        </p:nvSpPr>
        <p:spPr>
          <a:xfrm rot="0">
            <a:off x="286055" y="3376227"/>
            <a:ext cx="17259300" cy="3420247"/>
          </a:xfrm>
          <a:prstGeom prst="rect">
            <a:avLst/>
          </a:prstGeom>
        </p:spPr>
        <p:txBody>
          <a:bodyPr anchor="t" rtlCol="false" tIns="0" lIns="0" bIns="0" rIns="0">
            <a:spAutoFit/>
          </a:bodyPr>
          <a:lstStyle/>
          <a:p>
            <a:pPr algn="ctr">
              <a:lnSpc>
                <a:spcPts val="9141"/>
              </a:lnSpc>
              <a:spcBef>
                <a:spcPct val="0"/>
              </a:spcBef>
            </a:pPr>
            <a:r>
              <a:rPr lang="en-US" sz="6624" spc="649">
                <a:solidFill>
                  <a:srgbClr val="000000"/>
                </a:solidFill>
                <a:latin typeface="DM Sans Bold"/>
              </a:rPr>
              <a:t> Relationship b/w Female Gender  Inequality and Other Socioeconomic Factors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68434" y="-740039"/>
            <a:ext cx="21224868" cy="11578613"/>
          </a:xfrm>
          <a:prstGeom prst="rect">
            <a:avLst/>
          </a:prstGeom>
        </p:spPr>
      </p:pic>
      <p:sp>
        <p:nvSpPr>
          <p:cNvPr name="TextBox 3" id="3"/>
          <p:cNvSpPr txBox="true"/>
          <p:nvPr/>
        </p:nvSpPr>
        <p:spPr>
          <a:xfrm rot="0">
            <a:off x="1468177" y="208700"/>
            <a:ext cx="15351646" cy="553974"/>
          </a:xfrm>
          <a:prstGeom prst="rect">
            <a:avLst/>
          </a:prstGeom>
        </p:spPr>
        <p:txBody>
          <a:bodyPr anchor="t" rtlCol="false" tIns="0" lIns="0" bIns="0" rIns="0">
            <a:spAutoFit/>
          </a:bodyPr>
          <a:lstStyle/>
          <a:p>
            <a:pPr algn="ctr">
              <a:lnSpc>
                <a:spcPts val="4507"/>
              </a:lnSpc>
              <a:spcBef>
                <a:spcPct val="0"/>
              </a:spcBef>
            </a:pPr>
            <a:r>
              <a:rPr lang="en-US" sz="3266" spc="320">
                <a:solidFill>
                  <a:srgbClr val="000000"/>
                </a:solidFill>
                <a:latin typeface="DM Sans Bold"/>
              </a:rPr>
              <a:t>Education Female V/S Female Labour Force</a:t>
            </a:r>
          </a:p>
        </p:txBody>
      </p:sp>
      <p:sp>
        <p:nvSpPr>
          <p:cNvPr name="TextBox 4" id="4"/>
          <p:cNvSpPr txBox="true"/>
          <p:nvPr/>
        </p:nvSpPr>
        <p:spPr>
          <a:xfrm rot="0">
            <a:off x="300305" y="9220200"/>
            <a:ext cx="15424937" cy="346509"/>
          </a:xfrm>
          <a:prstGeom prst="rect">
            <a:avLst/>
          </a:prstGeom>
        </p:spPr>
        <p:txBody>
          <a:bodyPr anchor="t" rtlCol="false" tIns="0" lIns="0" bIns="0" rIns="0">
            <a:spAutoFit/>
          </a:bodyPr>
          <a:lstStyle/>
          <a:p>
            <a:pPr algn="ctr" marL="438836" indent="-219418" lvl="1">
              <a:lnSpc>
                <a:spcPts val="2804"/>
              </a:lnSpc>
              <a:spcBef>
                <a:spcPct val="0"/>
              </a:spcBef>
              <a:buFont typeface="Arial"/>
              <a:buChar char="•"/>
            </a:pPr>
            <a:r>
              <a:rPr lang="en-US" sz="2032" spc="199">
                <a:solidFill>
                  <a:srgbClr val="000000"/>
                </a:solidFill>
                <a:latin typeface="DM Sans Bold"/>
              </a:rPr>
              <a:t>Weak negative correlation observed between female secondary education and female labor force.</a:t>
            </a:r>
          </a:p>
        </p:txBody>
      </p:sp>
      <p:sp>
        <p:nvSpPr>
          <p:cNvPr name="TextBox 5" id="5"/>
          <p:cNvSpPr txBox="true"/>
          <p:nvPr/>
        </p:nvSpPr>
        <p:spPr>
          <a:xfrm rot="0">
            <a:off x="300305" y="9719109"/>
            <a:ext cx="13862171" cy="344039"/>
          </a:xfrm>
          <a:prstGeom prst="rect">
            <a:avLst/>
          </a:prstGeom>
        </p:spPr>
        <p:txBody>
          <a:bodyPr anchor="t" rtlCol="false" tIns="0" lIns="0" bIns="0" rIns="0">
            <a:spAutoFit/>
          </a:bodyPr>
          <a:lstStyle/>
          <a:p>
            <a:pPr algn="ctr" marL="438836" indent="-219418" lvl="1">
              <a:lnSpc>
                <a:spcPts val="2804"/>
              </a:lnSpc>
              <a:spcBef>
                <a:spcPct val="0"/>
              </a:spcBef>
              <a:buFont typeface="Arial"/>
              <a:buChar char="•"/>
            </a:pPr>
            <a:r>
              <a:rPr lang="en-US" sz="2032" spc="199" strike="noStrike" u="none">
                <a:solidFill>
                  <a:srgbClr val="000000"/>
                </a:solidFill>
                <a:latin typeface="DM Sans Bold"/>
              </a:rPr>
              <a:t>Increase in female labor force associated with a decrease in female secondary education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09113" y="-842925"/>
            <a:ext cx="21106226" cy="11679102"/>
          </a:xfrm>
          <a:prstGeom prst="rect">
            <a:avLst/>
          </a:prstGeom>
        </p:spPr>
      </p:pic>
      <p:sp>
        <p:nvSpPr>
          <p:cNvPr name="TextBox 3" id="3"/>
          <p:cNvSpPr txBox="true"/>
          <p:nvPr/>
        </p:nvSpPr>
        <p:spPr>
          <a:xfrm rot="0">
            <a:off x="555222" y="140817"/>
            <a:ext cx="16704078" cy="553407"/>
          </a:xfrm>
          <a:prstGeom prst="rect">
            <a:avLst/>
          </a:prstGeom>
        </p:spPr>
        <p:txBody>
          <a:bodyPr anchor="t" rtlCol="false" tIns="0" lIns="0" bIns="0" rIns="0">
            <a:spAutoFit/>
          </a:bodyPr>
          <a:lstStyle/>
          <a:p>
            <a:pPr algn="ctr">
              <a:lnSpc>
                <a:spcPts val="4542"/>
              </a:lnSpc>
              <a:spcBef>
                <a:spcPct val="0"/>
              </a:spcBef>
            </a:pPr>
            <a:r>
              <a:rPr lang="en-US" sz="3291" spc="322">
                <a:solidFill>
                  <a:srgbClr val="000000"/>
                </a:solidFill>
                <a:latin typeface="DM Sans Bold"/>
              </a:rPr>
              <a:t>Education Female V/S Parliament Seat</a:t>
            </a:r>
          </a:p>
        </p:txBody>
      </p:sp>
      <p:sp>
        <p:nvSpPr>
          <p:cNvPr name="TextBox 4" id="4"/>
          <p:cNvSpPr txBox="true"/>
          <p:nvPr/>
        </p:nvSpPr>
        <p:spPr>
          <a:xfrm rot="0">
            <a:off x="584346" y="9688221"/>
            <a:ext cx="17119308" cy="275026"/>
          </a:xfrm>
          <a:prstGeom prst="rect">
            <a:avLst/>
          </a:prstGeom>
        </p:spPr>
        <p:txBody>
          <a:bodyPr anchor="t" rtlCol="false" tIns="0" lIns="0" bIns="0" rIns="0">
            <a:spAutoFit/>
          </a:bodyPr>
          <a:lstStyle/>
          <a:p>
            <a:pPr algn="ctr" marL="370559" indent="-185279" lvl="1">
              <a:lnSpc>
                <a:spcPts val="2368"/>
              </a:lnSpc>
              <a:spcBef>
                <a:spcPct val="0"/>
              </a:spcBef>
              <a:buFont typeface="Arial"/>
              <a:buChar char="•"/>
            </a:pPr>
            <a:r>
              <a:rPr lang="en-US" sz="1716" spc="168">
                <a:solidFill>
                  <a:srgbClr val="000000"/>
                </a:solidFill>
                <a:latin typeface="DM Sans Bold"/>
              </a:rPr>
              <a:t>Increment in female secondary education corresponds with a slight increase in the number of parliament seats held by women.</a:t>
            </a:r>
          </a:p>
        </p:txBody>
      </p:sp>
      <p:sp>
        <p:nvSpPr>
          <p:cNvPr name="TextBox 5" id="5"/>
          <p:cNvSpPr txBox="true"/>
          <p:nvPr/>
        </p:nvSpPr>
        <p:spPr>
          <a:xfrm rot="0">
            <a:off x="584346" y="9229725"/>
            <a:ext cx="13344806" cy="293443"/>
          </a:xfrm>
          <a:prstGeom prst="rect">
            <a:avLst/>
          </a:prstGeom>
        </p:spPr>
        <p:txBody>
          <a:bodyPr anchor="t" rtlCol="false" tIns="0" lIns="0" bIns="0" rIns="0">
            <a:spAutoFit/>
          </a:bodyPr>
          <a:lstStyle/>
          <a:p>
            <a:pPr algn="ctr" marL="376934" indent="-188467" lvl="1">
              <a:lnSpc>
                <a:spcPts val="2409"/>
              </a:lnSpc>
              <a:spcBef>
                <a:spcPct val="0"/>
              </a:spcBef>
              <a:buFont typeface="Arial"/>
              <a:buChar char="•"/>
            </a:pPr>
            <a:r>
              <a:rPr lang="en-US" sz="1745" spc="171">
                <a:solidFill>
                  <a:srgbClr val="000000"/>
                </a:solidFill>
                <a:latin typeface="DM Sans Bold"/>
              </a:rPr>
              <a:t>Weak positive correlation observed between female secondary education and parliament seats.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277087" y="-708148"/>
            <a:ext cx="20842175" cy="11484221"/>
          </a:xfrm>
          <a:prstGeom prst="rect">
            <a:avLst/>
          </a:prstGeom>
        </p:spPr>
      </p:pic>
      <p:sp>
        <p:nvSpPr>
          <p:cNvPr name="TextBox 3" id="3"/>
          <p:cNvSpPr txBox="true"/>
          <p:nvPr/>
        </p:nvSpPr>
        <p:spPr>
          <a:xfrm rot="0">
            <a:off x="555222" y="259710"/>
            <a:ext cx="16704078" cy="553407"/>
          </a:xfrm>
          <a:prstGeom prst="rect">
            <a:avLst/>
          </a:prstGeom>
        </p:spPr>
        <p:txBody>
          <a:bodyPr anchor="t" rtlCol="false" tIns="0" lIns="0" bIns="0" rIns="0">
            <a:spAutoFit/>
          </a:bodyPr>
          <a:lstStyle/>
          <a:p>
            <a:pPr algn="ctr">
              <a:lnSpc>
                <a:spcPts val="4542"/>
              </a:lnSpc>
              <a:spcBef>
                <a:spcPct val="0"/>
              </a:spcBef>
            </a:pPr>
            <a:r>
              <a:rPr lang="en-US" sz="3291" spc="322">
                <a:solidFill>
                  <a:srgbClr val="000000"/>
                </a:solidFill>
                <a:latin typeface="DM Sans Bold"/>
              </a:rPr>
              <a:t>Female Labour Force V/S Male Labour Force</a:t>
            </a:r>
          </a:p>
        </p:txBody>
      </p:sp>
      <p:sp>
        <p:nvSpPr>
          <p:cNvPr name="TextBox 4" id="4"/>
          <p:cNvSpPr txBox="true"/>
          <p:nvPr/>
        </p:nvSpPr>
        <p:spPr>
          <a:xfrm rot="0">
            <a:off x="555222" y="9229725"/>
            <a:ext cx="11412664" cy="307146"/>
          </a:xfrm>
          <a:prstGeom prst="rect">
            <a:avLst/>
          </a:prstGeom>
        </p:spPr>
        <p:txBody>
          <a:bodyPr anchor="t" rtlCol="false" tIns="0" lIns="0" bIns="0" rIns="0">
            <a:spAutoFit/>
          </a:bodyPr>
          <a:lstStyle/>
          <a:p>
            <a:pPr algn="ctr">
              <a:lnSpc>
                <a:spcPts val="2533"/>
              </a:lnSpc>
              <a:spcBef>
                <a:spcPct val="0"/>
              </a:spcBef>
            </a:pPr>
            <a:r>
              <a:rPr lang="en-US" sz="1835" spc="179">
                <a:solidFill>
                  <a:srgbClr val="000000"/>
                </a:solidFill>
                <a:latin typeface="DM Sans Bold"/>
              </a:rPr>
              <a:t> * There is positive releationship between female labour force and male labour force</a:t>
            </a:r>
          </a:p>
        </p:txBody>
      </p:sp>
      <p:sp>
        <p:nvSpPr>
          <p:cNvPr name="TextBox 5" id="5"/>
          <p:cNvSpPr txBox="true"/>
          <p:nvPr/>
        </p:nvSpPr>
        <p:spPr>
          <a:xfrm rot="0">
            <a:off x="459761" y="9727371"/>
            <a:ext cx="13958656" cy="300622"/>
          </a:xfrm>
          <a:prstGeom prst="rect">
            <a:avLst/>
          </a:prstGeom>
        </p:spPr>
        <p:txBody>
          <a:bodyPr anchor="t" rtlCol="false" tIns="0" lIns="0" bIns="0" rIns="0">
            <a:spAutoFit/>
          </a:bodyPr>
          <a:lstStyle/>
          <a:p>
            <a:pPr algn="ctr" marL="398491" indent="-199245" lvl="1">
              <a:lnSpc>
                <a:spcPts val="2547"/>
              </a:lnSpc>
              <a:spcBef>
                <a:spcPct val="0"/>
              </a:spcBef>
              <a:buFont typeface="Arial"/>
              <a:buChar char="•"/>
            </a:pPr>
            <a:r>
              <a:rPr lang="en-US" sz="1845" spc="180">
                <a:solidFill>
                  <a:srgbClr val="000000"/>
                </a:solidFill>
                <a:latin typeface="DM Sans Bold"/>
              </a:rPr>
              <a:t>No discernible pattern regarding inequality across the interaction of female and male labour force.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376107" y="-635032"/>
            <a:ext cx="21040213" cy="11346627"/>
          </a:xfrm>
          <a:prstGeom prst="rect">
            <a:avLst/>
          </a:prstGeom>
        </p:spPr>
      </p:pic>
      <p:sp>
        <p:nvSpPr>
          <p:cNvPr name="TextBox 3" id="3"/>
          <p:cNvSpPr txBox="true"/>
          <p:nvPr/>
        </p:nvSpPr>
        <p:spPr>
          <a:xfrm rot="0">
            <a:off x="555222" y="259710"/>
            <a:ext cx="16704078" cy="553407"/>
          </a:xfrm>
          <a:prstGeom prst="rect">
            <a:avLst/>
          </a:prstGeom>
        </p:spPr>
        <p:txBody>
          <a:bodyPr anchor="t" rtlCol="false" tIns="0" lIns="0" bIns="0" rIns="0">
            <a:spAutoFit/>
          </a:bodyPr>
          <a:lstStyle/>
          <a:p>
            <a:pPr algn="ctr">
              <a:lnSpc>
                <a:spcPts val="4542"/>
              </a:lnSpc>
              <a:spcBef>
                <a:spcPct val="0"/>
              </a:spcBef>
            </a:pPr>
            <a:r>
              <a:rPr lang="en-US" sz="3291" spc="322">
                <a:solidFill>
                  <a:srgbClr val="000000"/>
                </a:solidFill>
                <a:latin typeface="DM Sans Bold"/>
              </a:rPr>
              <a:t>Educated Female V/S Educated Male </a:t>
            </a:r>
          </a:p>
        </p:txBody>
      </p:sp>
      <p:sp>
        <p:nvSpPr>
          <p:cNvPr name="TextBox 4" id="4"/>
          <p:cNvSpPr txBox="true"/>
          <p:nvPr/>
        </p:nvSpPr>
        <p:spPr>
          <a:xfrm rot="0">
            <a:off x="307673" y="9091594"/>
            <a:ext cx="11574324" cy="314362"/>
          </a:xfrm>
          <a:prstGeom prst="rect">
            <a:avLst/>
          </a:prstGeom>
        </p:spPr>
        <p:txBody>
          <a:bodyPr anchor="t" rtlCol="false" tIns="0" lIns="0" bIns="0" rIns="0">
            <a:spAutoFit/>
          </a:bodyPr>
          <a:lstStyle/>
          <a:p>
            <a:pPr algn="ctr" marL="420200" indent="-210100" lvl="1">
              <a:lnSpc>
                <a:spcPts val="2685"/>
              </a:lnSpc>
              <a:spcBef>
                <a:spcPct val="0"/>
              </a:spcBef>
              <a:buFont typeface="Arial"/>
              <a:buChar char="•"/>
            </a:pPr>
            <a:r>
              <a:rPr lang="en-US" sz="1946" spc="190">
                <a:solidFill>
                  <a:srgbClr val="000000"/>
                </a:solidFill>
                <a:latin typeface="DM Sans Bold"/>
              </a:rPr>
              <a:t>Positive relationship exists between female and male secondary education.</a:t>
            </a:r>
          </a:p>
        </p:txBody>
      </p:sp>
      <p:sp>
        <p:nvSpPr>
          <p:cNvPr name="TextBox 5" id="5"/>
          <p:cNvSpPr txBox="true"/>
          <p:nvPr/>
        </p:nvSpPr>
        <p:spPr>
          <a:xfrm rot="0">
            <a:off x="307673" y="9525037"/>
            <a:ext cx="15388935" cy="300622"/>
          </a:xfrm>
          <a:prstGeom prst="rect">
            <a:avLst/>
          </a:prstGeom>
        </p:spPr>
        <p:txBody>
          <a:bodyPr anchor="t" rtlCol="false" tIns="0" lIns="0" bIns="0" rIns="0">
            <a:spAutoFit/>
          </a:bodyPr>
          <a:lstStyle/>
          <a:p>
            <a:pPr algn="ctr" marL="398491" indent="-199245" lvl="1">
              <a:lnSpc>
                <a:spcPts val="2547"/>
              </a:lnSpc>
              <a:spcBef>
                <a:spcPct val="0"/>
              </a:spcBef>
              <a:buFont typeface="Arial"/>
              <a:buChar char="•"/>
            </a:pPr>
            <a:r>
              <a:rPr lang="en-US" sz="1845" spc="180">
                <a:solidFill>
                  <a:srgbClr val="000000"/>
                </a:solidFill>
                <a:latin typeface="DM Sans Bold"/>
              </a:rPr>
              <a:t>No discernible pattern regarding inequality across the interaction of female and male secondary education.</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DD0D5"/>
        </a:solidFill>
      </p:bgPr>
    </p:bg>
    <p:spTree>
      <p:nvGrpSpPr>
        <p:cNvPr id="1" name=""/>
        <p:cNvGrpSpPr/>
        <p:nvPr/>
      </p:nvGrpSpPr>
      <p:grpSpPr>
        <a:xfrm>
          <a:off x="0" y="0"/>
          <a:ext cx="0" cy="0"/>
          <a:chOff x="0" y="0"/>
          <a:chExt cx="0" cy="0"/>
        </a:xfrm>
      </p:grpSpPr>
      <p:sp>
        <p:nvSpPr>
          <p:cNvPr name="TextBox 2" id="2"/>
          <p:cNvSpPr txBox="true"/>
          <p:nvPr/>
        </p:nvSpPr>
        <p:spPr>
          <a:xfrm rot="0">
            <a:off x="0" y="4301837"/>
            <a:ext cx="18288000" cy="1607127"/>
          </a:xfrm>
          <a:prstGeom prst="rect">
            <a:avLst/>
          </a:prstGeom>
        </p:spPr>
        <p:txBody>
          <a:bodyPr anchor="t" rtlCol="false" tIns="0" lIns="0" bIns="0" rIns="0">
            <a:spAutoFit/>
          </a:bodyPr>
          <a:lstStyle/>
          <a:p>
            <a:pPr algn="ctr">
              <a:lnSpc>
                <a:spcPts val="6474"/>
              </a:lnSpc>
              <a:spcBef>
                <a:spcPct val="0"/>
              </a:spcBef>
            </a:pPr>
            <a:r>
              <a:rPr lang="en-US" sz="4691" spc="459">
                <a:solidFill>
                  <a:srgbClr val="000000"/>
                </a:solidFill>
                <a:latin typeface="DM Sans Bold"/>
              </a:rPr>
              <a:t>Human Development wise</a:t>
            </a:r>
            <a:r>
              <a:rPr lang="en-US" sz="4691" spc="459">
                <a:solidFill>
                  <a:srgbClr val="000000"/>
                </a:solidFill>
                <a:latin typeface="DM Sans Bold"/>
              </a:rPr>
              <a:t> Analysis of All Socioeconomic Metrics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sp>
        <p:nvSpPr>
          <p:cNvPr name="TextBox 2" id="2"/>
          <p:cNvSpPr txBox="true"/>
          <p:nvPr/>
        </p:nvSpPr>
        <p:spPr>
          <a:xfrm rot="0">
            <a:off x="791961" y="240660"/>
            <a:ext cx="16704078" cy="788040"/>
          </a:xfrm>
          <a:prstGeom prst="rect">
            <a:avLst/>
          </a:prstGeom>
        </p:spPr>
        <p:txBody>
          <a:bodyPr anchor="t" rtlCol="false" tIns="0" lIns="0" bIns="0" rIns="0">
            <a:spAutoFit/>
          </a:bodyPr>
          <a:lstStyle/>
          <a:p>
            <a:pPr algn="ctr">
              <a:lnSpc>
                <a:spcPts val="6474"/>
              </a:lnSpc>
              <a:spcBef>
                <a:spcPct val="0"/>
              </a:spcBef>
            </a:pPr>
            <a:r>
              <a:rPr lang="en-US" sz="4691" spc="459">
                <a:solidFill>
                  <a:srgbClr val="000000"/>
                </a:solidFill>
                <a:latin typeface="DM Sans Bold"/>
              </a:rPr>
              <a:t>Maternal Mortality Rate By Human Development </a:t>
            </a:r>
          </a:p>
        </p:txBody>
      </p:sp>
      <p:pic>
        <p:nvPicPr>
          <p:cNvPr name="Picture 3" id="3"/>
          <p:cNvPicPr>
            <a:picLocks noChangeAspect="true"/>
          </p:cNvPicPr>
          <p:nvPr/>
        </p:nvPicPr>
        <p:blipFill>
          <a:blip r:embed="rId2"/>
          <a:stretch>
            <a:fillRect/>
          </a:stretch>
        </p:blipFill>
        <p:spPr>
          <a:xfrm rot="0">
            <a:off x="-1462224" y="-259700"/>
            <a:ext cx="20908188" cy="10853700"/>
          </a:xfrm>
          <a:prstGeom prst="rect">
            <a:avLst/>
          </a:prstGeom>
        </p:spPr>
      </p:pic>
      <p:sp>
        <p:nvSpPr>
          <p:cNvPr name="TextBox 4" id="4"/>
          <p:cNvSpPr txBox="true"/>
          <p:nvPr/>
        </p:nvSpPr>
        <p:spPr>
          <a:xfrm rot="0">
            <a:off x="500168" y="9118351"/>
            <a:ext cx="9206841" cy="251322"/>
          </a:xfrm>
          <a:prstGeom prst="rect">
            <a:avLst/>
          </a:prstGeom>
        </p:spPr>
        <p:txBody>
          <a:bodyPr anchor="t" rtlCol="false" tIns="0" lIns="0" bIns="0" rIns="0">
            <a:spAutoFit/>
          </a:bodyPr>
          <a:lstStyle/>
          <a:p>
            <a:pPr algn="ctr" marL="324951" indent="-162476" lvl="1">
              <a:lnSpc>
                <a:spcPts val="2077"/>
              </a:lnSpc>
              <a:spcBef>
                <a:spcPct val="0"/>
              </a:spcBef>
              <a:buFont typeface="Arial"/>
              <a:buChar char="•"/>
            </a:pPr>
            <a:r>
              <a:rPr lang="en-US" sz="1505" spc="147">
                <a:solidFill>
                  <a:srgbClr val="000000"/>
                </a:solidFill>
                <a:latin typeface="DM Sans Bold"/>
              </a:rPr>
              <a:t>Maternal mortality rate tends to increase as human development decreases.</a:t>
            </a:r>
          </a:p>
        </p:txBody>
      </p:sp>
      <p:sp>
        <p:nvSpPr>
          <p:cNvPr name="TextBox 5" id="5"/>
          <p:cNvSpPr txBox="true"/>
          <p:nvPr/>
        </p:nvSpPr>
        <p:spPr>
          <a:xfrm rot="0">
            <a:off x="500168" y="9631914"/>
            <a:ext cx="17203447" cy="251157"/>
          </a:xfrm>
          <a:prstGeom prst="rect">
            <a:avLst/>
          </a:prstGeom>
        </p:spPr>
        <p:txBody>
          <a:bodyPr anchor="t" rtlCol="false" tIns="0" lIns="0" bIns="0" rIns="0">
            <a:spAutoFit/>
          </a:bodyPr>
          <a:lstStyle/>
          <a:p>
            <a:pPr algn="ctr" marL="326509" indent="-163254" lvl="1">
              <a:lnSpc>
                <a:spcPts val="2086"/>
              </a:lnSpc>
              <a:spcBef>
                <a:spcPct val="0"/>
              </a:spcBef>
              <a:buFont typeface="Arial"/>
              <a:buChar char="•"/>
            </a:pPr>
            <a:r>
              <a:rPr lang="en-US" sz="1512" spc="148">
                <a:solidFill>
                  <a:srgbClr val="000000"/>
                </a:solidFill>
                <a:latin typeface="DM Sans Bold"/>
              </a:rPr>
              <a:t>Conversely, maternal mortality rate tends to decrease as human development increases, especially in areas with very high human development levels.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sp>
        <p:nvSpPr>
          <p:cNvPr name="TextBox 2" id="2"/>
          <p:cNvSpPr txBox="true"/>
          <p:nvPr/>
        </p:nvSpPr>
        <p:spPr>
          <a:xfrm rot="0">
            <a:off x="791961" y="240660"/>
            <a:ext cx="16704078" cy="788040"/>
          </a:xfrm>
          <a:prstGeom prst="rect">
            <a:avLst/>
          </a:prstGeom>
        </p:spPr>
        <p:txBody>
          <a:bodyPr anchor="t" rtlCol="false" tIns="0" lIns="0" bIns="0" rIns="0">
            <a:spAutoFit/>
          </a:bodyPr>
          <a:lstStyle/>
          <a:p>
            <a:pPr algn="ctr">
              <a:lnSpc>
                <a:spcPts val="6474"/>
              </a:lnSpc>
              <a:spcBef>
                <a:spcPct val="0"/>
              </a:spcBef>
            </a:pPr>
            <a:r>
              <a:rPr lang="en-US" sz="4691" spc="459">
                <a:solidFill>
                  <a:srgbClr val="000000"/>
                </a:solidFill>
                <a:latin typeface="DM Sans Bold"/>
              </a:rPr>
              <a:t>Adolescent Birth Rate By Human Development </a:t>
            </a:r>
          </a:p>
        </p:txBody>
      </p:sp>
      <p:pic>
        <p:nvPicPr>
          <p:cNvPr name="Picture 3" id="3"/>
          <p:cNvPicPr>
            <a:picLocks noChangeAspect="true"/>
          </p:cNvPicPr>
          <p:nvPr/>
        </p:nvPicPr>
        <p:blipFill>
          <a:blip r:embed="rId2"/>
          <a:stretch>
            <a:fillRect/>
          </a:stretch>
        </p:blipFill>
        <p:spPr>
          <a:xfrm rot="0">
            <a:off x="-1557642" y="-469919"/>
            <a:ext cx="21403284" cy="11087243"/>
          </a:xfrm>
          <a:prstGeom prst="rect">
            <a:avLst/>
          </a:prstGeom>
        </p:spPr>
      </p:pic>
      <p:sp>
        <p:nvSpPr>
          <p:cNvPr name="TextBox 4" id="4"/>
          <p:cNvSpPr txBox="true"/>
          <p:nvPr/>
        </p:nvSpPr>
        <p:spPr>
          <a:xfrm rot="0">
            <a:off x="225965" y="8957542"/>
            <a:ext cx="12145384" cy="300758"/>
          </a:xfrm>
          <a:prstGeom prst="rect">
            <a:avLst/>
          </a:prstGeom>
        </p:spPr>
        <p:txBody>
          <a:bodyPr anchor="t" rtlCol="false" tIns="0" lIns="0" bIns="0" rIns="0">
            <a:spAutoFit/>
          </a:bodyPr>
          <a:lstStyle/>
          <a:p>
            <a:pPr algn="ctr" marL="397209" indent="-198604" lvl="1">
              <a:lnSpc>
                <a:spcPts val="2538"/>
              </a:lnSpc>
              <a:spcBef>
                <a:spcPct val="0"/>
              </a:spcBef>
              <a:buFont typeface="Arial"/>
              <a:buChar char="•"/>
            </a:pPr>
            <a:r>
              <a:rPr lang="en-US" sz="1839" spc="180">
                <a:solidFill>
                  <a:srgbClr val="000000"/>
                </a:solidFill>
                <a:latin typeface="DM Sans Bold"/>
              </a:rPr>
              <a:t>Adolescent birth rate demonstrates an upward trend as human development declines.</a:t>
            </a:r>
          </a:p>
        </p:txBody>
      </p:sp>
      <p:sp>
        <p:nvSpPr>
          <p:cNvPr name="TextBox 5" id="5"/>
          <p:cNvSpPr txBox="true"/>
          <p:nvPr/>
        </p:nvSpPr>
        <p:spPr>
          <a:xfrm rot="0">
            <a:off x="225965" y="9384475"/>
            <a:ext cx="11834821" cy="614998"/>
          </a:xfrm>
          <a:prstGeom prst="rect">
            <a:avLst/>
          </a:prstGeom>
        </p:spPr>
        <p:txBody>
          <a:bodyPr anchor="t" rtlCol="false" tIns="0" lIns="0" bIns="0" rIns="0">
            <a:spAutoFit/>
          </a:bodyPr>
          <a:lstStyle/>
          <a:p>
            <a:pPr algn="ctr" marL="397209" indent="-198604" lvl="1">
              <a:lnSpc>
                <a:spcPts val="2538"/>
              </a:lnSpc>
              <a:spcBef>
                <a:spcPct val="0"/>
              </a:spcBef>
              <a:buFont typeface="Arial"/>
              <a:buChar char="•"/>
            </a:pPr>
            <a:r>
              <a:rPr lang="en-US" sz="1839" spc="180" strike="noStrike" u="none">
                <a:solidFill>
                  <a:srgbClr val="000000"/>
                </a:solidFill>
                <a:latin typeface="DM Sans Bold"/>
              </a:rPr>
              <a:t>Conversely, adolescent birth rate exhibits a downward trend as human development rises, especially in regions with very high human development levels.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sp>
        <p:nvSpPr>
          <p:cNvPr name="TextBox 2" id="2"/>
          <p:cNvSpPr txBox="true"/>
          <p:nvPr/>
        </p:nvSpPr>
        <p:spPr>
          <a:xfrm rot="0">
            <a:off x="791961" y="240660"/>
            <a:ext cx="16704078" cy="788040"/>
          </a:xfrm>
          <a:prstGeom prst="rect">
            <a:avLst/>
          </a:prstGeom>
        </p:spPr>
        <p:txBody>
          <a:bodyPr anchor="t" rtlCol="false" tIns="0" lIns="0" bIns="0" rIns="0">
            <a:spAutoFit/>
          </a:bodyPr>
          <a:lstStyle/>
          <a:p>
            <a:pPr algn="ctr">
              <a:lnSpc>
                <a:spcPts val="6474"/>
              </a:lnSpc>
              <a:spcBef>
                <a:spcPct val="0"/>
              </a:spcBef>
            </a:pPr>
            <a:r>
              <a:rPr lang="en-US" sz="4691" spc="459">
                <a:solidFill>
                  <a:srgbClr val="000000"/>
                </a:solidFill>
                <a:latin typeface="DM Sans Bold"/>
              </a:rPr>
              <a:t>Parliament Seats By Human Development </a:t>
            </a:r>
          </a:p>
        </p:txBody>
      </p:sp>
      <p:pic>
        <p:nvPicPr>
          <p:cNvPr name="Picture 3" id="3"/>
          <p:cNvPicPr>
            <a:picLocks noChangeAspect="true"/>
          </p:cNvPicPr>
          <p:nvPr/>
        </p:nvPicPr>
        <p:blipFill>
          <a:blip r:embed="rId2"/>
          <a:stretch>
            <a:fillRect/>
          </a:stretch>
        </p:blipFill>
        <p:spPr>
          <a:xfrm rot="0">
            <a:off x="-1299943" y="-372041"/>
            <a:ext cx="20941194" cy="10927646"/>
          </a:xfrm>
          <a:prstGeom prst="rect">
            <a:avLst/>
          </a:prstGeom>
        </p:spPr>
      </p:pic>
      <p:sp>
        <p:nvSpPr>
          <p:cNvPr name="TextBox 4" id="4"/>
          <p:cNvSpPr txBox="true"/>
          <p:nvPr/>
        </p:nvSpPr>
        <p:spPr>
          <a:xfrm rot="0">
            <a:off x="445157" y="8957542"/>
            <a:ext cx="13665293" cy="300758"/>
          </a:xfrm>
          <a:prstGeom prst="rect">
            <a:avLst/>
          </a:prstGeom>
        </p:spPr>
        <p:txBody>
          <a:bodyPr anchor="t" rtlCol="false" tIns="0" lIns="0" bIns="0" rIns="0">
            <a:spAutoFit/>
          </a:bodyPr>
          <a:lstStyle/>
          <a:p>
            <a:pPr algn="ctr" marL="397209" indent="-198604" lvl="1">
              <a:lnSpc>
                <a:spcPts val="2538"/>
              </a:lnSpc>
              <a:spcBef>
                <a:spcPct val="0"/>
              </a:spcBef>
              <a:buFont typeface="Arial"/>
              <a:buChar char="•"/>
            </a:pPr>
            <a:r>
              <a:rPr lang="en-US" sz="1839" spc="180" strike="noStrike" u="none">
                <a:solidFill>
                  <a:srgbClr val="000000"/>
                </a:solidFill>
                <a:latin typeface="DM Sans Bold"/>
              </a:rPr>
              <a:t>Higher number of parliament seats tend to be observed in regions with lower human development.</a:t>
            </a:r>
          </a:p>
        </p:txBody>
      </p:sp>
      <p:sp>
        <p:nvSpPr>
          <p:cNvPr name="TextBox 5" id="5"/>
          <p:cNvSpPr txBox="true"/>
          <p:nvPr/>
        </p:nvSpPr>
        <p:spPr>
          <a:xfrm rot="0">
            <a:off x="445157" y="9572625"/>
            <a:ext cx="14962648" cy="300758"/>
          </a:xfrm>
          <a:prstGeom prst="rect">
            <a:avLst/>
          </a:prstGeom>
        </p:spPr>
        <p:txBody>
          <a:bodyPr anchor="t" rtlCol="false" tIns="0" lIns="0" bIns="0" rIns="0">
            <a:spAutoFit/>
          </a:bodyPr>
          <a:lstStyle/>
          <a:p>
            <a:pPr algn="ctr" marL="397209" indent="-198604" lvl="1">
              <a:lnSpc>
                <a:spcPts val="2538"/>
              </a:lnSpc>
              <a:spcBef>
                <a:spcPct val="0"/>
              </a:spcBef>
              <a:buFont typeface="Arial"/>
              <a:buChar char="•"/>
            </a:pPr>
            <a:r>
              <a:rPr lang="en-US" sz="1839" spc="180" strike="noStrike" u="none">
                <a:solidFill>
                  <a:srgbClr val="000000"/>
                </a:solidFill>
                <a:latin typeface="DM Sans Bold"/>
              </a:rPr>
              <a:t>Conversely, fewer parliament seats are typically found in regions with very high human development levels.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EDD0D5"/>
        </a:solidFill>
      </p:bgPr>
    </p:bg>
    <p:spTree>
      <p:nvGrpSpPr>
        <p:cNvPr id="1" name=""/>
        <p:cNvGrpSpPr/>
        <p:nvPr/>
      </p:nvGrpSpPr>
      <p:grpSpPr>
        <a:xfrm>
          <a:off x="0" y="0"/>
          <a:ext cx="0" cy="0"/>
          <a:chOff x="0" y="0"/>
          <a:chExt cx="0" cy="0"/>
        </a:xfrm>
      </p:grpSpPr>
      <p:sp>
        <p:nvSpPr>
          <p:cNvPr name="TextBox 2" id="2"/>
          <p:cNvSpPr txBox="true"/>
          <p:nvPr/>
        </p:nvSpPr>
        <p:spPr>
          <a:xfrm rot="0">
            <a:off x="516248" y="240660"/>
            <a:ext cx="10269141" cy="788040"/>
          </a:xfrm>
          <a:prstGeom prst="rect">
            <a:avLst/>
          </a:prstGeom>
        </p:spPr>
        <p:txBody>
          <a:bodyPr anchor="t" rtlCol="false" tIns="0" lIns="0" bIns="0" rIns="0">
            <a:spAutoFit/>
          </a:bodyPr>
          <a:lstStyle/>
          <a:p>
            <a:pPr algn="ctr">
              <a:lnSpc>
                <a:spcPts val="6474"/>
              </a:lnSpc>
              <a:spcBef>
                <a:spcPct val="0"/>
              </a:spcBef>
            </a:pPr>
            <a:r>
              <a:rPr lang="en-US" sz="4691" spc="459">
                <a:solidFill>
                  <a:srgbClr val="000000"/>
                </a:solidFill>
                <a:latin typeface="DM Sans Bold"/>
              </a:rPr>
              <a:t>Key Inferences from the Data:</a:t>
            </a:r>
          </a:p>
        </p:txBody>
      </p:sp>
      <p:sp>
        <p:nvSpPr>
          <p:cNvPr name="TextBox 3" id="3"/>
          <p:cNvSpPr txBox="true"/>
          <p:nvPr/>
        </p:nvSpPr>
        <p:spPr>
          <a:xfrm rot="0">
            <a:off x="219761" y="1251324"/>
            <a:ext cx="5533962" cy="452780"/>
          </a:xfrm>
          <a:prstGeom prst="rect">
            <a:avLst/>
          </a:prstGeom>
        </p:spPr>
        <p:txBody>
          <a:bodyPr anchor="t" rtlCol="false" tIns="0" lIns="0" bIns="0" rIns="0">
            <a:spAutoFit/>
          </a:bodyPr>
          <a:lstStyle/>
          <a:p>
            <a:pPr algn="ctr" marL="581089" indent="-290544" lvl="1">
              <a:lnSpc>
                <a:spcPts val="3714"/>
              </a:lnSpc>
              <a:spcBef>
                <a:spcPct val="0"/>
              </a:spcBef>
              <a:buAutoNum type="arabicPeriod" startAt="1"/>
            </a:pPr>
            <a:r>
              <a:rPr lang="en-US" sz="2691" spc="263">
                <a:solidFill>
                  <a:srgbClr val="000000"/>
                </a:solidFill>
                <a:latin typeface="DM Sans Bold"/>
              </a:rPr>
              <a:t>Countries with Good HDI:</a:t>
            </a:r>
          </a:p>
        </p:txBody>
      </p:sp>
      <p:sp>
        <p:nvSpPr>
          <p:cNvPr name="TextBox 4" id="4"/>
          <p:cNvSpPr txBox="true"/>
          <p:nvPr/>
        </p:nvSpPr>
        <p:spPr>
          <a:xfrm rot="0">
            <a:off x="1225232" y="1887387"/>
            <a:ext cx="10996592" cy="335411"/>
          </a:xfrm>
          <a:prstGeom prst="rect">
            <a:avLst/>
          </a:prstGeom>
        </p:spPr>
        <p:txBody>
          <a:bodyPr anchor="t" rtlCol="false" tIns="0" lIns="0" bIns="0" rIns="0">
            <a:spAutoFit/>
          </a:bodyPr>
          <a:lstStyle/>
          <a:p>
            <a:pPr algn="ctr" marL="429963" indent="-214981" lvl="1">
              <a:lnSpc>
                <a:spcPts val="2748"/>
              </a:lnSpc>
              <a:spcBef>
                <a:spcPct val="0"/>
              </a:spcBef>
              <a:buFont typeface="Arial"/>
              <a:buChar char="•"/>
            </a:pPr>
            <a:r>
              <a:rPr lang="en-US" sz="1991" spc="195">
                <a:solidFill>
                  <a:srgbClr val="000000"/>
                </a:solidFill>
                <a:latin typeface="DM Sans Bold"/>
              </a:rPr>
              <a:t>Found in North America, Europe, North Asia Subcontinent, and Australia.</a:t>
            </a:r>
          </a:p>
        </p:txBody>
      </p:sp>
      <p:sp>
        <p:nvSpPr>
          <p:cNvPr name="TextBox 5" id="5"/>
          <p:cNvSpPr txBox="true"/>
          <p:nvPr/>
        </p:nvSpPr>
        <p:spPr>
          <a:xfrm rot="0">
            <a:off x="564265" y="2451397"/>
            <a:ext cx="5827259" cy="426513"/>
          </a:xfrm>
          <a:prstGeom prst="rect">
            <a:avLst/>
          </a:prstGeom>
        </p:spPr>
        <p:txBody>
          <a:bodyPr anchor="t" rtlCol="false" tIns="0" lIns="0" bIns="0" rIns="0">
            <a:spAutoFit/>
          </a:bodyPr>
          <a:lstStyle/>
          <a:p>
            <a:pPr algn="ctr">
              <a:lnSpc>
                <a:spcPts val="3576"/>
              </a:lnSpc>
              <a:spcBef>
                <a:spcPct val="0"/>
              </a:spcBef>
            </a:pPr>
            <a:r>
              <a:rPr lang="en-US" sz="2591" spc="253">
                <a:solidFill>
                  <a:srgbClr val="000000"/>
                </a:solidFill>
                <a:latin typeface="DM Sans Bold"/>
              </a:rPr>
              <a:t>2. </a:t>
            </a:r>
            <a:r>
              <a:rPr lang="en-US" sz="2591" spc="253" strike="noStrike" u="none">
                <a:solidFill>
                  <a:srgbClr val="000000"/>
                </a:solidFill>
                <a:latin typeface="DM Sans Bold"/>
              </a:rPr>
              <a:t>Factors Influencing Low HDI:</a:t>
            </a:r>
          </a:p>
        </p:txBody>
      </p:sp>
      <p:sp>
        <p:nvSpPr>
          <p:cNvPr name="TextBox 6" id="6"/>
          <p:cNvSpPr txBox="true"/>
          <p:nvPr/>
        </p:nvSpPr>
        <p:spPr>
          <a:xfrm rot="0">
            <a:off x="1225232" y="3082486"/>
            <a:ext cx="5324964" cy="335411"/>
          </a:xfrm>
          <a:prstGeom prst="rect">
            <a:avLst/>
          </a:prstGeom>
        </p:spPr>
        <p:txBody>
          <a:bodyPr anchor="t" rtlCol="false" tIns="0" lIns="0" bIns="0" rIns="0">
            <a:spAutoFit/>
          </a:bodyPr>
          <a:lstStyle/>
          <a:p>
            <a:pPr algn="ctr" marL="429963" indent="-214981" lvl="1">
              <a:lnSpc>
                <a:spcPts val="2748"/>
              </a:lnSpc>
              <a:spcBef>
                <a:spcPct val="0"/>
              </a:spcBef>
              <a:buFont typeface="Arial"/>
              <a:buChar char="•"/>
            </a:pPr>
            <a:r>
              <a:rPr lang="en-US" sz="1991" spc="195" strike="noStrike" u="none">
                <a:solidFill>
                  <a:srgbClr val="000000"/>
                </a:solidFill>
                <a:latin typeface="DM Sans Bold"/>
              </a:rPr>
              <a:t>High Gender Inequality Index(GII)</a:t>
            </a:r>
          </a:p>
        </p:txBody>
      </p:sp>
      <p:sp>
        <p:nvSpPr>
          <p:cNvPr name="TextBox 7" id="7"/>
          <p:cNvSpPr txBox="true"/>
          <p:nvPr/>
        </p:nvSpPr>
        <p:spPr>
          <a:xfrm rot="0">
            <a:off x="516248" y="3646496"/>
            <a:ext cx="10739332" cy="426513"/>
          </a:xfrm>
          <a:prstGeom prst="rect">
            <a:avLst/>
          </a:prstGeom>
        </p:spPr>
        <p:txBody>
          <a:bodyPr anchor="t" rtlCol="false" tIns="0" lIns="0" bIns="0" rIns="0">
            <a:spAutoFit/>
          </a:bodyPr>
          <a:lstStyle/>
          <a:p>
            <a:pPr algn="ctr">
              <a:lnSpc>
                <a:spcPts val="3576"/>
              </a:lnSpc>
              <a:spcBef>
                <a:spcPct val="0"/>
              </a:spcBef>
            </a:pPr>
            <a:r>
              <a:rPr lang="en-US" sz="2591" spc="253" strike="noStrike" u="none">
                <a:solidFill>
                  <a:srgbClr val="000000"/>
                </a:solidFill>
                <a:latin typeface="DM Sans Bold"/>
              </a:rPr>
              <a:t>3.GII itself is dependent majorly on the following factors</a:t>
            </a:r>
          </a:p>
        </p:txBody>
      </p:sp>
      <p:sp>
        <p:nvSpPr>
          <p:cNvPr name="TextBox 8" id="8"/>
          <p:cNvSpPr txBox="true"/>
          <p:nvPr/>
        </p:nvSpPr>
        <p:spPr>
          <a:xfrm rot="0">
            <a:off x="1225232" y="4277585"/>
            <a:ext cx="8425160" cy="335411"/>
          </a:xfrm>
          <a:prstGeom prst="rect">
            <a:avLst/>
          </a:prstGeom>
        </p:spPr>
        <p:txBody>
          <a:bodyPr anchor="t" rtlCol="false" tIns="0" lIns="0" bIns="0" rIns="0">
            <a:spAutoFit/>
          </a:bodyPr>
          <a:lstStyle/>
          <a:p>
            <a:pPr algn="ctr" marL="429963" indent="-214981" lvl="1">
              <a:lnSpc>
                <a:spcPts val="2748"/>
              </a:lnSpc>
              <a:spcBef>
                <a:spcPct val="0"/>
              </a:spcBef>
              <a:buFont typeface="Arial"/>
              <a:buChar char="•"/>
            </a:pPr>
            <a:r>
              <a:rPr lang="en-US" sz="1991" spc="195" strike="noStrike" u="none">
                <a:solidFill>
                  <a:srgbClr val="000000"/>
                </a:solidFill>
                <a:latin typeface="DM Sans Bold"/>
              </a:rPr>
              <a:t>Female empowerment, including health and education.</a:t>
            </a:r>
          </a:p>
        </p:txBody>
      </p:sp>
      <p:sp>
        <p:nvSpPr>
          <p:cNvPr name="TextBox 9" id="9"/>
          <p:cNvSpPr txBox="true"/>
          <p:nvPr/>
        </p:nvSpPr>
        <p:spPr>
          <a:xfrm rot="0">
            <a:off x="1225232" y="4808089"/>
            <a:ext cx="5252145" cy="335411"/>
          </a:xfrm>
          <a:prstGeom prst="rect">
            <a:avLst/>
          </a:prstGeom>
        </p:spPr>
        <p:txBody>
          <a:bodyPr anchor="t" rtlCol="false" tIns="0" lIns="0" bIns="0" rIns="0">
            <a:spAutoFit/>
          </a:bodyPr>
          <a:lstStyle/>
          <a:p>
            <a:pPr algn="ctr" marL="429963" indent="-214981" lvl="1">
              <a:lnSpc>
                <a:spcPts val="2748"/>
              </a:lnSpc>
              <a:spcBef>
                <a:spcPct val="0"/>
              </a:spcBef>
              <a:buFont typeface="Arial"/>
              <a:buChar char="•"/>
            </a:pPr>
            <a:r>
              <a:rPr lang="en-US" sz="1991" spc="195" strike="noStrike" u="none">
                <a:solidFill>
                  <a:srgbClr val="000000"/>
                </a:solidFill>
                <a:latin typeface="DM Sans Bold"/>
              </a:rPr>
              <a:t>Female labor force participation.</a:t>
            </a:r>
          </a:p>
        </p:txBody>
      </p:sp>
      <p:sp>
        <p:nvSpPr>
          <p:cNvPr name="TextBox 10" id="10"/>
          <p:cNvSpPr txBox="true"/>
          <p:nvPr/>
        </p:nvSpPr>
        <p:spPr>
          <a:xfrm rot="0">
            <a:off x="1251862" y="5334000"/>
            <a:ext cx="5471666" cy="335411"/>
          </a:xfrm>
          <a:prstGeom prst="rect">
            <a:avLst/>
          </a:prstGeom>
        </p:spPr>
        <p:txBody>
          <a:bodyPr anchor="t" rtlCol="false" tIns="0" lIns="0" bIns="0" rIns="0">
            <a:spAutoFit/>
          </a:bodyPr>
          <a:lstStyle/>
          <a:p>
            <a:pPr algn="ctr" marL="429963" indent="-214981" lvl="1">
              <a:lnSpc>
                <a:spcPts val="2748"/>
              </a:lnSpc>
              <a:spcBef>
                <a:spcPct val="0"/>
              </a:spcBef>
              <a:buFont typeface="Arial"/>
              <a:buChar char="•"/>
            </a:pPr>
            <a:r>
              <a:rPr lang="en-US" sz="1991" spc="195" strike="noStrike" u="none">
                <a:solidFill>
                  <a:srgbClr val="000000"/>
                </a:solidFill>
                <a:latin typeface="DM Sans Bold"/>
              </a:rPr>
              <a:t>Political representation of women.</a:t>
            </a:r>
          </a:p>
        </p:txBody>
      </p:sp>
      <p:sp>
        <p:nvSpPr>
          <p:cNvPr name="TextBox 11" id="11"/>
          <p:cNvSpPr txBox="true"/>
          <p:nvPr/>
        </p:nvSpPr>
        <p:spPr>
          <a:xfrm rot="0">
            <a:off x="522806" y="5898011"/>
            <a:ext cx="6900522" cy="426513"/>
          </a:xfrm>
          <a:prstGeom prst="rect">
            <a:avLst/>
          </a:prstGeom>
        </p:spPr>
        <p:txBody>
          <a:bodyPr anchor="t" rtlCol="false" tIns="0" lIns="0" bIns="0" rIns="0">
            <a:spAutoFit/>
          </a:bodyPr>
          <a:lstStyle/>
          <a:p>
            <a:pPr algn="ctr" marL="0" indent="0" lvl="0">
              <a:lnSpc>
                <a:spcPts val="3576"/>
              </a:lnSpc>
              <a:spcBef>
                <a:spcPct val="0"/>
              </a:spcBef>
            </a:pPr>
            <a:r>
              <a:rPr lang="en-US" sz="2591" spc="253">
                <a:solidFill>
                  <a:srgbClr val="000000"/>
                </a:solidFill>
                <a:latin typeface="DM Sans Bold"/>
              </a:rPr>
              <a:t>4. </a:t>
            </a:r>
            <a:r>
              <a:rPr lang="en-US" sz="2591" spc="253" strike="noStrike" u="none">
                <a:solidFill>
                  <a:srgbClr val="000000"/>
                </a:solidFill>
                <a:latin typeface="DM Sans Bold"/>
              </a:rPr>
              <a:t>Female Empowerment and Health:</a:t>
            </a:r>
          </a:p>
        </p:txBody>
      </p:sp>
      <p:sp>
        <p:nvSpPr>
          <p:cNvPr name="TextBox 12" id="12"/>
          <p:cNvSpPr txBox="true"/>
          <p:nvPr/>
        </p:nvSpPr>
        <p:spPr>
          <a:xfrm rot="0">
            <a:off x="1251862" y="6529099"/>
            <a:ext cx="12502307" cy="335411"/>
          </a:xfrm>
          <a:prstGeom prst="rect">
            <a:avLst/>
          </a:prstGeom>
        </p:spPr>
        <p:txBody>
          <a:bodyPr anchor="t" rtlCol="false" tIns="0" lIns="0" bIns="0" rIns="0">
            <a:spAutoFit/>
          </a:bodyPr>
          <a:lstStyle/>
          <a:p>
            <a:pPr algn="ctr" marL="429963" indent="-214981" lvl="1">
              <a:lnSpc>
                <a:spcPts val="2748"/>
              </a:lnSpc>
              <a:spcBef>
                <a:spcPct val="0"/>
              </a:spcBef>
              <a:buFont typeface="Arial"/>
              <a:buChar char="•"/>
            </a:pPr>
            <a:r>
              <a:rPr lang="en-US" sz="1991" spc="195" strike="noStrike" u="none">
                <a:solidFill>
                  <a:srgbClr val="000000"/>
                </a:solidFill>
                <a:latin typeface="DM Sans Bold"/>
              </a:rPr>
              <a:t>Influenced by factors such as adolescent birth rates and maternal mortality rates.</a:t>
            </a:r>
          </a:p>
        </p:txBody>
      </p:sp>
      <p:sp>
        <p:nvSpPr>
          <p:cNvPr name="TextBox 13" id="13"/>
          <p:cNvSpPr txBox="true"/>
          <p:nvPr/>
        </p:nvSpPr>
        <p:spPr>
          <a:xfrm rot="0">
            <a:off x="516248" y="7093110"/>
            <a:ext cx="4410841" cy="426513"/>
          </a:xfrm>
          <a:prstGeom prst="rect">
            <a:avLst/>
          </a:prstGeom>
        </p:spPr>
        <p:txBody>
          <a:bodyPr anchor="t" rtlCol="false" tIns="0" lIns="0" bIns="0" rIns="0">
            <a:spAutoFit/>
          </a:bodyPr>
          <a:lstStyle/>
          <a:p>
            <a:pPr algn="ctr" marL="0" indent="0" lvl="0">
              <a:lnSpc>
                <a:spcPts val="3576"/>
              </a:lnSpc>
              <a:spcBef>
                <a:spcPct val="0"/>
              </a:spcBef>
            </a:pPr>
            <a:r>
              <a:rPr lang="en-US" sz="2591" spc="253">
                <a:solidFill>
                  <a:srgbClr val="000000"/>
                </a:solidFill>
                <a:latin typeface="DM Sans Bold"/>
              </a:rPr>
              <a:t>5. </a:t>
            </a:r>
            <a:r>
              <a:rPr lang="en-US" sz="2591" spc="253" strike="noStrike" u="none">
                <a:solidFill>
                  <a:srgbClr val="000000"/>
                </a:solidFill>
                <a:latin typeface="DM Sans Bold"/>
              </a:rPr>
              <a:t>Impact of Education:</a:t>
            </a:r>
          </a:p>
        </p:txBody>
      </p:sp>
      <p:sp>
        <p:nvSpPr>
          <p:cNvPr name="TextBox 14" id="14"/>
          <p:cNvSpPr txBox="true"/>
          <p:nvPr/>
        </p:nvSpPr>
        <p:spPr>
          <a:xfrm rot="0">
            <a:off x="1225232" y="7724198"/>
            <a:ext cx="15668838" cy="335411"/>
          </a:xfrm>
          <a:prstGeom prst="rect">
            <a:avLst/>
          </a:prstGeom>
        </p:spPr>
        <p:txBody>
          <a:bodyPr anchor="t" rtlCol="false" tIns="0" lIns="0" bIns="0" rIns="0">
            <a:spAutoFit/>
          </a:bodyPr>
          <a:lstStyle/>
          <a:p>
            <a:pPr algn="ctr" marL="429963" indent="-214981" lvl="1">
              <a:lnSpc>
                <a:spcPts val="2748"/>
              </a:lnSpc>
              <a:spcBef>
                <a:spcPct val="0"/>
              </a:spcBef>
              <a:buFont typeface="Arial"/>
              <a:buChar char="•"/>
            </a:pPr>
            <a:r>
              <a:rPr lang="en-US" sz="1991" spc="195" strike="noStrike" u="none">
                <a:solidFill>
                  <a:srgbClr val="000000"/>
                </a:solidFill>
                <a:latin typeface="DM Sans Bold"/>
              </a:rPr>
              <a:t>Higher female secondary education linked to decreased adolescent births and maternal mortality rates.</a:t>
            </a:r>
          </a:p>
        </p:txBody>
      </p:sp>
      <p:sp>
        <p:nvSpPr>
          <p:cNvPr name="TextBox 15" id="15"/>
          <p:cNvSpPr txBox="true"/>
          <p:nvPr/>
        </p:nvSpPr>
        <p:spPr>
          <a:xfrm rot="0">
            <a:off x="564265" y="8288209"/>
            <a:ext cx="9804691" cy="426513"/>
          </a:xfrm>
          <a:prstGeom prst="rect">
            <a:avLst/>
          </a:prstGeom>
        </p:spPr>
        <p:txBody>
          <a:bodyPr anchor="t" rtlCol="false" tIns="0" lIns="0" bIns="0" rIns="0">
            <a:spAutoFit/>
          </a:bodyPr>
          <a:lstStyle/>
          <a:p>
            <a:pPr algn="ctr" marL="0" indent="0" lvl="0">
              <a:lnSpc>
                <a:spcPts val="3576"/>
              </a:lnSpc>
              <a:spcBef>
                <a:spcPct val="0"/>
              </a:spcBef>
            </a:pPr>
            <a:r>
              <a:rPr lang="en-US" sz="2591" spc="253">
                <a:solidFill>
                  <a:srgbClr val="000000"/>
                </a:solidFill>
                <a:latin typeface="DM Sans Bold"/>
              </a:rPr>
              <a:t>6. </a:t>
            </a:r>
            <a:r>
              <a:rPr lang="en-US" sz="2591" spc="253" strike="noStrike" u="none">
                <a:solidFill>
                  <a:srgbClr val="000000"/>
                </a:solidFill>
                <a:latin typeface="DM Sans Bold"/>
              </a:rPr>
              <a:t>Female Labor Force and Political Representation:</a:t>
            </a:r>
          </a:p>
        </p:txBody>
      </p:sp>
      <p:sp>
        <p:nvSpPr>
          <p:cNvPr name="TextBox 16" id="16"/>
          <p:cNvSpPr txBox="true"/>
          <p:nvPr/>
        </p:nvSpPr>
        <p:spPr>
          <a:xfrm rot="0">
            <a:off x="1225232" y="8922889"/>
            <a:ext cx="8456308" cy="335411"/>
          </a:xfrm>
          <a:prstGeom prst="rect">
            <a:avLst/>
          </a:prstGeom>
        </p:spPr>
        <p:txBody>
          <a:bodyPr anchor="t" rtlCol="false" tIns="0" lIns="0" bIns="0" rIns="0">
            <a:spAutoFit/>
          </a:bodyPr>
          <a:lstStyle/>
          <a:p>
            <a:pPr algn="ctr" marL="429963" indent="-214981" lvl="1">
              <a:lnSpc>
                <a:spcPts val="2748"/>
              </a:lnSpc>
              <a:spcBef>
                <a:spcPct val="0"/>
              </a:spcBef>
              <a:buFont typeface="Arial"/>
              <a:buChar char="•"/>
            </a:pPr>
            <a:r>
              <a:rPr lang="en-US" sz="1991" spc="195" strike="noStrike" u="none">
                <a:solidFill>
                  <a:srgbClr val="000000"/>
                </a:solidFill>
                <a:latin typeface="DM Sans Bold"/>
              </a:rPr>
              <a:t>Working women exist across educational backgrounds.</a:t>
            </a:r>
          </a:p>
        </p:txBody>
      </p:sp>
      <p:sp>
        <p:nvSpPr>
          <p:cNvPr name="TextBox 17" id="17"/>
          <p:cNvSpPr txBox="true"/>
          <p:nvPr/>
        </p:nvSpPr>
        <p:spPr>
          <a:xfrm rot="0">
            <a:off x="1251862" y="9486900"/>
            <a:ext cx="13017783" cy="335411"/>
          </a:xfrm>
          <a:prstGeom prst="rect">
            <a:avLst/>
          </a:prstGeom>
        </p:spPr>
        <p:txBody>
          <a:bodyPr anchor="t" rtlCol="false" tIns="0" lIns="0" bIns="0" rIns="0">
            <a:spAutoFit/>
          </a:bodyPr>
          <a:lstStyle/>
          <a:p>
            <a:pPr algn="ctr" marL="429963" indent="-214981" lvl="1">
              <a:lnSpc>
                <a:spcPts val="2748"/>
              </a:lnSpc>
              <a:spcBef>
                <a:spcPct val="0"/>
              </a:spcBef>
              <a:buFont typeface="Arial"/>
              <a:buChar char="•"/>
            </a:pPr>
            <a:r>
              <a:rPr lang="en-US" sz="1991" spc="195" strike="noStrike" u="none">
                <a:solidFill>
                  <a:srgbClr val="000000"/>
                </a:solidFill>
                <a:latin typeface="DM Sans Bold"/>
              </a:rPr>
              <a:t>Political representation is enhanced with higher rates of female secondary education.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sp>
        <p:nvSpPr>
          <p:cNvPr name="Freeform 2" id="2"/>
          <p:cNvSpPr/>
          <p:nvPr/>
        </p:nvSpPr>
        <p:spPr>
          <a:xfrm flipH="false" flipV="false" rot="0">
            <a:off x="9745140" y="2580304"/>
            <a:ext cx="7709459" cy="5126393"/>
          </a:xfrm>
          <a:custGeom>
            <a:avLst/>
            <a:gdLst/>
            <a:ahLst/>
            <a:cxnLst/>
            <a:rect r="r" b="b" t="t" l="l"/>
            <a:pathLst>
              <a:path h="5126393" w="7709459">
                <a:moveTo>
                  <a:pt x="0" y="0"/>
                </a:moveTo>
                <a:lnTo>
                  <a:pt x="7709459" y="0"/>
                </a:lnTo>
                <a:lnTo>
                  <a:pt x="7709459" y="5126392"/>
                </a:lnTo>
                <a:lnTo>
                  <a:pt x="0" y="5126392"/>
                </a:lnTo>
                <a:lnTo>
                  <a:pt x="0" y="0"/>
                </a:lnTo>
                <a:close/>
              </a:path>
            </a:pathLst>
          </a:custGeom>
          <a:blipFill>
            <a:blip r:embed="rId2"/>
            <a:stretch>
              <a:fillRect l="0" t="0" r="0" b="0"/>
            </a:stretch>
          </a:blipFill>
        </p:spPr>
      </p:sp>
      <p:sp>
        <p:nvSpPr>
          <p:cNvPr name="TextBox 3" id="3"/>
          <p:cNvSpPr txBox="true"/>
          <p:nvPr/>
        </p:nvSpPr>
        <p:spPr>
          <a:xfrm rot="0">
            <a:off x="616119" y="1245732"/>
            <a:ext cx="8115300" cy="1014052"/>
          </a:xfrm>
          <a:prstGeom prst="rect">
            <a:avLst/>
          </a:prstGeom>
        </p:spPr>
        <p:txBody>
          <a:bodyPr anchor="t" rtlCol="false" tIns="0" lIns="0" bIns="0" rIns="0">
            <a:spAutoFit/>
          </a:bodyPr>
          <a:lstStyle/>
          <a:p>
            <a:pPr algn="l" marL="0" indent="0" lvl="0">
              <a:lnSpc>
                <a:spcPts val="7839"/>
              </a:lnSpc>
            </a:pPr>
            <a:r>
              <a:rPr lang="en-US" sz="6999" spc="-370">
                <a:solidFill>
                  <a:srgbClr val="222222"/>
                </a:solidFill>
                <a:latin typeface="Be Vietnam Ultra-Bold"/>
              </a:rPr>
              <a:t>PROJECT OVERVIEW</a:t>
            </a:r>
          </a:p>
        </p:txBody>
      </p:sp>
      <p:sp>
        <p:nvSpPr>
          <p:cNvPr name="TextBox 4" id="4"/>
          <p:cNvSpPr txBox="true"/>
          <p:nvPr/>
        </p:nvSpPr>
        <p:spPr>
          <a:xfrm rot="0">
            <a:off x="616119" y="2790495"/>
            <a:ext cx="8900942" cy="8725183"/>
          </a:xfrm>
          <a:prstGeom prst="rect">
            <a:avLst/>
          </a:prstGeom>
        </p:spPr>
        <p:txBody>
          <a:bodyPr anchor="t" rtlCol="false" tIns="0" lIns="0" bIns="0" rIns="0">
            <a:spAutoFit/>
          </a:bodyPr>
          <a:lstStyle/>
          <a:p>
            <a:pPr>
              <a:lnSpc>
                <a:spcPts val="3829"/>
              </a:lnSpc>
            </a:pPr>
            <a:r>
              <a:rPr lang="en-US" sz="2320">
                <a:solidFill>
                  <a:srgbClr val="000000"/>
                </a:solidFill>
                <a:latin typeface="Montserrat Medium"/>
              </a:rPr>
              <a:t>"Exploring Global Gender Disparity: Analyzing Gender Inequality and Socioeconomic Factors Worldwide. Using Python's Pandas for data manipulation and Flourish for visualizations, this project investigates how gender inequality relates to key socioeconomic indicators across countries. It utilizes the Gender Inequality Index (GII) from the UNDP to examine disparities in health, education, and economic opportunities. The goal is to uncover insights into global gender gaps and their effects on human development, providing valuable perspectives to promote equality and progress."</a:t>
            </a:r>
          </a:p>
          <a:p>
            <a:pPr>
              <a:lnSpc>
                <a:spcPts val="3829"/>
              </a:lnSpc>
            </a:pPr>
          </a:p>
          <a:p>
            <a:pPr>
              <a:lnSpc>
                <a:spcPts val="3829"/>
              </a:lnSpc>
            </a:pPr>
          </a:p>
          <a:p>
            <a:pPr>
              <a:lnSpc>
                <a:spcPts val="3829"/>
              </a:lnSpc>
            </a:pPr>
          </a:p>
          <a:p>
            <a:pPr>
              <a:lnSpc>
                <a:spcPts val="3829"/>
              </a:lnSpc>
            </a:pPr>
          </a:p>
          <a:p>
            <a:pPr>
              <a:lnSpc>
                <a:spcPts val="3829"/>
              </a:lnSpc>
            </a:pPr>
          </a:p>
          <a:p>
            <a:pPr>
              <a:lnSpc>
                <a:spcPts val="3829"/>
              </a:lnSpc>
            </a:pPr>
          </a:p>
          <a:p>
            <a:pPr>
              <a:lnSpc>
                <a:spcPts val="382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sp>
        <p:nvSpPr>
          <p:cNvPr name="TextBox 2" id="2"/>
          <p:cNvSpPr txBox="true"/>
          <p:nvPr/>
        </p:nvSpPr>
        <p:spPr>
          <a:xfrm rot="0">
            <a:off x="3833915" y="3960810"/>
            <a:ext cx="10620170" cy="1886584"/>
          </a:xfrm>
          <a:prstGeom prst="rect">
            <a:avLst/>
          </a:prstGeom>
        </p:spPr>
        <p:txBody>
          <a:bodyPr anchor="t" rtlCol="false" tIns="0" lIns="0" bIns="0" rIns="0">
            <a:spAutoFit/>
          </a:bodyPr>
          <a:lstStyle/>
          <a:p>
            <a:pPr algn="ctr">
              <a:lnSpc>
                <a:spcPts val="12399"/>
              </a:lnSpc>
            </a:pPr>
            <a:r>
              <a:rPr lang="en-US" sz="12399">
                <a:solidFill>
                  <a:srgbClr val="227C9D"/>
                </a:solidFill>
                <a:latin typeface="Kollektif Bold"/>
              </a:rPr>
              <a:t>THANK YOU</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3123603" y="5475036"/>
            <a:ext cx="8847511" cy="8855676"/>
            <a:chOff x="0" y="0"/>
            <a:chExt cx="11796681" cy="11807568"/>
          </a:xfrm>
        </p:grpSpPr>
        <p:grpSp>
          <p:nvGrpSpPr>
            <p:cNvPr name="Group 21" id="21"/>
            <p:cNvGrpSpPr/>
            <p:nvPr/>
          </p:nvGrpSpPr>
          <p:grpSpPr>
            <a:xfrm rot="2700000">
              <a:off x="1676828" y="2799524"/>
              <a:ext cx="9887197" cy="4753460"/>
              <a:chOff x="0" y="0"/>
              <a:chExt cx="660400" cy="317500"/>
            </a:xfrm>
          </p:grpSpPr>
          <p:sp>
            <p:nvSpPr>
              <p:cNvPr name="Freeform 22" id="2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3" id="2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4" id="24"/>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25" id="25"/>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6" id="26"/>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7" id="27"/>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8" id="28"/>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9" id="29"/>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30" id="30"/>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31" id="31"/>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32" id="32"/>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grpSp>
        <p:nvGrpSpPr>
          <p:cNvPr name="Group 33" id="33"/>
          <p:cNvGrpSpPr/>
          <p:nvPr/>
        </p:nvGrpSpPr>
        <p:grpSpPr>
          <a:xfrm rot="0">
            <a:off x="-2634012" y="-5192964"/>
            <a:ext cx="8847511" cy="8855676"/>
            <a:chOff x="0" y="0"/>
            <a:chExt cx="11796681" cy="11807568"/>
          </a:xfrm>
        </p:grpSpPr>
        <p:grpSp>
          <p:nvGrpSpPr>
            <p:cNvPr name="Group 34" id="34"/>
            <p:cNvGrpSpPr/>
            <p:nvPr/>
          </p:nvGrpSpPr>
          <p:grpSpPr>
            <a:xfrm rot="2700000">
              <a:off x="1676828" y="2799524"/>
              <a:ext cx="9887197" cy="4753460"/>
              <a:chOff x="0" y="0"/>
              <a:chExt cx="660400" cy="317500"/>
            </a:xfrm>
          </p:grpSpPr>
          <p:sp>
            <p:nvSpPr>
              <p:cNvPr name="Freeform 35" id="3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6" id="3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7" id="37"/>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38" id="38"/>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39" id="39"/>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40" id="40"/>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41" id="41"/>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42" id="42"/>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43" id="43"/>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44" id="44"/>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45" id="45"/>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sp>
        <p:nvSpPr>
          <p:cNvPr name="Freeform 2" id="2"/>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542437" y="5240576"/>
            <a:ext cx="501082" cy="501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FFF"/>
                </a:solidFill>
                <a:latin typeface="DM Sans Bold"/>
              </a:rPr>
              <a:t>01</a:t>
            </a:r>
          </a:p>
        </p:txBody>
      </p:sp>
      <p:sp>
        <p:nvSpPr>
          <p:cNvPr name="Freeform 8" id="8"/>
          <p:cNvSpPr/>
          <p:nvPr/>
        </p:nvSpPr>
        <p:spPr>
          <a:xfrm flipH="false" flipV="false" rot="0">
            <a:off x="7862402"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8625634" y="5240576"/>
            <a:ext cx="501082" cy="50108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786240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FFF"/>
                </a:solidFill>
                <a:latin typeface="DM Sans Bold"/>
              </a:rPr>
              <a:t>02</a:t>
            </a:r>
          </a:p>
        </p:txBody>
      </p:sp>
      <p:sp>
        <p:nvSpPr>
          <p:cNvPr name="Freeform 13" id="13"/>
          <p:cNvSpPr/>
          <p:nvPr/>
        </p:nvSpPr>
        <p:spPr>
          <a:xfrm flipH="false" flipV="false" rot="0">
            <a:off x="13580183" y="1921926"/>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4343415" y="5240576"/>
            <a:ext cx="501082" cy="5010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7" id="17"/>
          <p:cNvSpPr txBox="true"/>
          <p:nvPr/>
        </p:nvSpPr>
        <p:spPr>
          <a:xfrm rot="0">
            <a:off x="13580183" y="2340476"/>
            <a:ext cx="2027545" cy="1121713"/>
          </a:xfrm>
          <a:prstGeom prst="rect">
            <a:avLst/>
          </a:prstGeom>
        </p:spPr>
        <p:txBody>
          <a:bodyPr anchor="t" rtlCol="false" tIns="0" lIns="0" bIns="0" rIns="0">
            <a:spAutoFit/>
          </a:bodyPr>
          <a:lstStyle/>
          <a:p>
            <a:pPr algn="ctr">
              <a:lnSpc>
                <a:spcPts val="9141"/>
              </a:lnSpc>
            </a:pPr>
            <a:r>
              <a:rPr lang="en-US" sz="6624" spc="649">
                <a:solidFill>
                  <a:srgbClr val="FFFFFF"/>
                </a:solidFill>
                <a:latin typeface="DM Sans Bold"/>
              </a:rPr>
              <a:t>03</a:t>
            </a:r>
          </a:p>
        </p:txBody>
      </p:sp>
      <p:sp>
        <p:nvSpPr>
          <p:cNvPr name="TextBox 18" id="18"/>
          <p:cNvSpPr txBox="true"/>
          <p:nvPr/>
        </p:nvSpPr>
        <p:spPr>
          <a:xfrm rot="0">
            <a:off x="1187917" y="5922633"/>
            <a:ext cx="5214229" cy="562155"/>
          </a:xfrm>
          <a:prstGeom prst="rect">
            <a:avLst/>
          </a:prstGeom>
        </p:spPr>
        <p:txBody>
          <a:bodyPr anchor="t" rtlCol="false" tIns="0" lIns="0" bIns="0" rIns="0">
            <a:spAutoFit/>
          </a:bodyPr>
          <a:lstStyle/>
          <a:p>
            <a:pPr algn="ctr">
              <a:lnSpc>
                <a:spcPts val="4585"/>
              </a:lnSpc>
            </a:pPr>
            <a:r>
              <a:rPr lang="en-US" sz="3322" spc="325">
                <a:solidFill>
                  <a:srgbClr val="000000"/>
                </a:solidFill>
                <a:latin typeface="DM Sans Bold"/>
              </a:rPr>
              <a:t>DATA PREPERATION</a:t>
            </a:r>
          </a:p>
        </p:txBody>
      </p:sp>
      <p:sp>
        <p:nvSpPr>
          <p:cNvPr name="Freeform 19" id="19"/>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7342368" y="81125"/>
            <a:ext cx="3067613" cy="947575"/>
          </a:xfrm>
          <a:prstGeom prst="rect">
            <a:avLst/>
          </a:prstGeom>
        </p:spPr>
        <p:txBody>
          <a:bodyPr anchor="t" rtlCol="false" tIns="0" lIns="0" bIns="0" rIns="0">
            <a:spAutoFit/>
          </a:bodyPr>
          <a:lstStyle/>
          <a:p>
            <a:pPr algn="ctr">
              <a:lnSpc>
                <a:spcPts val="7767"/>
              </a:lnSpc>
            </a:pPr>
            <a:r>
              <a:rPr lang="en-US" sz="5628" spc="551">
                <a:solidFill>
                  <a:srgbClr val="000000"/>
                </a:solidFill>
                <a:latin typeface="DM Sans Bold"/>
              </a:rPr>
              <a:t>STEPS</a:t>
            </a:r>
          </a:p>
        </p:txBody>
      </p:sp>
      <p:sp>
        <p:nvSpPr>
          <p:cNvPr name="TextBox 21" id="21"/>
          <p:cNvSpPr txBox="true"/>
          <p:nvPr/>
        </p:nvSpPr>
        <p:spPr>
          <a:xfrm rot="0">
            <a:off x="6402146" y="5922633"/>
            <a:ext cx="5214229" cy="562155"/>
          </a:xfrm>
          <a:prstGeom prst="rect">
            <a:avLst/>
          </a:prstGeom>
        </p:spPr>
        <p:txBody>
          <a:bodyPr anchor="t" rtlCol="false" tIns="0" lIns="0" bIns="0" rIns="0">
            <a:spAutoFit/>
          </a:bodyPr>
          <a:lstStyle/>
          <a:p>
            <a:pPr algn="ctr">
              <a:lnSpc>
                <a:spcPts val="4585"/>
              </a:lnSpc>
            </a:pPr>
            <a:r>
              <a:rPr lang="en-US" sz="3322" spc="325">
                <a:solidFill>
                  <a:srgbClr val="000000"/>
                </a:solidFill>
                <a:latin typeface="DM Sans Bold"/>
              </a:rPr>
              <a:t>VISUALIZATION</a:t>
            </a:r>
          </a:p>
        </p:txBody>
      </p:sp>
      <p:sp>
        <p:nvSpPr>
          <p:cNvPr name="TextBox 22" id="22"/>
          <p:cNvSpPr txBox="true"/>
          <p:nvPr/>
        </p:nvSpPr>
        <p:spPr>
          <a:xfrm rot="0">
            <a:off x="11856225" y="5922633"/>
            <a:ext cx="5214229" cy="562155"/>
          </a:xfrm>
          <a:prstGeom prst="rect">
            <a:avLst/>
          </a:prstGeom>
        </p:spPr>
        <p:txBody>
          <a:bodyPr anchor="t" rtlCol="false" tIns="0" lIns="0" bIns="0" rIns="0">
            <a:spAutoFit/>
          </a:bodyPr>
          <a:lstStyle/>
          <a:p>
            <a:pPr algn="ctr">
              <a:lnSpc>
                <a:spcPts val="4585"/>
              </a:lnSpc>
            </a:pPr>
            <a:r>
              <a:rPr lang="en-US" sz="3322" spc="325">
                <a:solidFill>
                  <a:srgbClr val="000000"/>
                </a:solidFill>
                <a:latin typeface="DM Sans Bold"/>
              </a:rPr>
              <a:t>PRESENTATION</a:t>
            </a:r>
          </a:p>
        </p:txBody>
      </p:sp>
      <p:sp>
        <p:nvSpPr>
          <p:cNvPr name="TextBox 23" id="23"/>
          <p:cNvSpPr txBox="true"/>
          <p:nvPr/>
        </p:nvSpPr>
        <p:spPr>
          <a:xfrm rot="0">
            <a:off x="930639" y="6916199"/>
            <a:ext cx="5253557" cy="987793"/>
          </a:xfrm>
          <a:prstGeom prst="rect">
            <a:avLst/>
          </a:prstGeom>
        </p:spPr>
        <p:txBody>
          <a:bodyPr anchor="t" rtlCol="false" tIns="0" lIns="0" bIns="0" rIns="0">
            <a:spAutoFit/>
          </a:bodyPr>
          <a:lstStyle/>
          <a:p>
            <a:pPr algn="ctr">
              <a:lnSpc>
                <a:spcPts val="2626"/>
              </a:lnSpc>
              <a:spcBef>
                <a:spcPct val="0"/>
              </a:spcBef>
            </a:pPr>
            <a:r>
              <a:rPr lang="en-US" sz="1903" spc="186">
                <a:solidFill>
                  <a:srgbClr val="000000"/>
                </a:solidFill>
                <a:latin typeface="DM Sans Bold"/>
              </a:rPr>
              <a:t>Collect</a:t>
            </a:r>
            <a:r>
              <a:rPr lang="en-US" sz="1903" spc="186">
                <a:solidFill>
                  <a:srgbClr val="000000"/>
                </a:solidFill>
                <a:latin typeface="DM Sans Bold"/>
              </a:rPr>
              <a:t> data from Kaggle. Then, utilize Pandas in Python for efficient data cleaning and manipulation</a:t>
            </a:r>
          </a:p>
        </p:txBody>
      </p:sp>
      <p:sp>
        <p:nvSpPr>
          <p:cNvPr name="TextBox 24" id="24"/>
          <p:cNvSpPr txBox="true"/>
          <p:nvPr/>
        </p:nvSpPr>
        <p:spPr>
          <a:xfrm rot="0">
            <a:off x="6300842" y="6925724"/>
            <a:ext cx="5416837" cy="1278488"/>
          </a:xfrm>
          <a:prstGeom prst="rect">
            <a:avLst/>
          </a:prstGeom>
        </p:spPr>
        <p:txBody>
          <a:bodyPr anchor="t" rtlCol="false" tIns="0" lIns="0" bIns="0" rIns="0">
            <a:spAutoFit/>
          </a:bodyPr>
          <a:lstStyle/>
          <a:p>
            <a:pPr algn="ctr">
              <a:lnSpc>
                <a:spcPts val="2562"/>
              </a:lnSpc>
            </a:pPr>
            <a:r>
              <a:rPr lang="en-US" sz="1857" spc="182">
                <a:solidFill>
                  <a:srgbClr val="000000"/>
                </a:solidFill>
                <a:latin typeface="DM Sans Bold"/>
              </a:rPr>
              <a:t>Importing data into flourish for visualization of key trends and patterns, and publishing to Canva </a:t>
            </a:r>
          </a:p>
          <a:p>
            <a:pPr algn="ctr">
              <a:lnSpc>
                <a:spcPts val="2562"/>
              </a:lnSpc>
              <a:spcBef>
                <a:spcPct val="0"/>
              </a:spcBef>
            </a:pPr>
          </a:p>
        </p:txBody>
      </p:sp>
      <p:sp>
        <p:nvSpPr>
          <p:cNvPr name="TextBox 25" id="25"/>
          <p:cNvSpPr txBox="true"/>
          <p:nvPr/>
        </p:nvSpPr>
        <p:spPr>
          <a:xfrm rot="0">
            <a:off x="11817945" y="6916199"/>
            <a:ext cx="5050939" cy="1889301"/>
          </a:xfrm>
          <a:prstGeom prst="rect">
            <a:avLst/>
          </a:prstGeom>
        </p:spPr>
        <p:txBody>
          <a:bodyPr anchor="t" rtlCol="false" tIns="0" lIns="0" bIns="0" rIns="0">
            <a:spAutoFit/>
          </a:bodyPr>
          <a:lstStyle/>
          <a:p>
            <a:pPr algn="ctr">
              <a:lnSpc>
                <a:spcPts val="2502"/>
              </a:lnSpc>
            </a:pPr>
            <a:r>
              <a:rPr lang="en-US" sz="1813" spc="177">
                <a:solidFill>
                  <a:srgbClr val="000000"/>
                </a:solidFill>
                <a:latin typeface="DM Sans Bold"/>
              </a:rPr>
              <a:t>Craft a Canva presentation, adding</a:t>
            </a:r>
          </a:p>
          <a:p>
            <a:pPr algn="ctr">
              <a:lnSpc>
                <a:spcPts val="2502"/>
              </a:lnSpc>
            </a:pPr>
            <a:r>
              <a:rPr lang="en-US" sz="1813" spc="177">
                <a:solidFill>
                  <a:srgbClr val="000000"/>
                </a:solidFill>
                <a:latin typeface="DM Sans Bold"/>
              </a:rPr>
              <a:t> voiceover to elucidate visualizations </a:t>
            </a:r>
          </a:p>
          <a:p>
            <a:pPr algn="ctr">
              <a:lnSpc>
                <a:spcPts val="2502"/>
              </a:lnSpc>
            </a:pPr>
            <a:r>
              <a:rPr lang="en-US" sz="1813" spc="177">
                <a:solidFill>
                  <a:srgbClr val="000000"/>
                </a:solidFill>
                <a:latin typeface="DM Sans Bold"/>
              </a:rPr>
              <a:t>and highlight key insights for</a:t>
            </a:r>
          </a:p>
          <a:p>
            <a:pPr algn="ctr">
              <a:lnSpc>
                <a:spcPts val="2502"/>
              </a:lnSpc>
            </a:pPr>
            <a:r>
              <a:rPr lang="en-US" sz="1813" spc="177">
                <a:solidFill>
                  <a:srgbClr val="000000"/>
                </a:solidFill>
                <a:latin typeface="DM Sans Bold"/>
              </a:rPr>
              <a:t> clarity and engagement.</a:t>
            </a:r>
          </a:p>
          <a:p>
            <a:pPr algn="ctr">
              <a:lnSpc>
                <a:spcPts val="2502"/>
              </a:lnSpc>
            </a:pPr>
          </a:p>
          <a:p>
            <a:pPr algn="ctr">
              <a:lnSpc>
                <a:spcPts val="2502"/>
              </a:lnSpc>
              <a:spcBef>
                <a:spcPct val="0"/>
              </a:spcBef>
            </a:pPr>
          </a:p>
        </p:txBody>
      </p:sp>
      <p:sp>
        <p:nvSpPr>
          <p:cNvPr name="AutoShape 26" id="26"/>
          <p:cNvSpPr/>
          <p:nvPr/>
        </p:nvSpPr>
        <p:spPr>
          <a:xfrm>
            <a:off x="3792978" y="5491117"/>
            <a:ext cx="10550436"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228793" y="-51878"/>
            <a:ext cx="20745587" cy="11710144"/>
          </a:xfrm>
          <a:prstGeom prst="rect">
            <a:avLst/>
          </a:prstGeom>
        </p:spPr>
      </p:pic>
      <p:sp>
        <p:nvSpPr>
          <p:cNvPr name="TextBox 3" id="3"/>
          <p:cNvSpPr txBox="true"/>
          <p:nvPr/>
        </p:nvSpPr>
        <p:spPr>
          <a:xfrm rot="0">
            <a:off x="2116348" y="507287"/>
            <a:ext cx="14702383" cy="947575"/>
          </a:xfrm>
          <a:prstGeom prst="rect">
            <a:avLst/>
          </a:prstGeom>
        </p:spPr>
        <p:txBody>
          <a:bodyPr anchor="t" rtlCol="false" tIns="0" lIns="0" bIns="0" rIns="0">
            <a:spAutoFit/>
          </a:bodyPr>
          <a:lstStyle/>
          <a:p>
            <a:pPr algn="ctr">
              <a:lnSpc>
                <a:spcPts val="7767"/>
              </a:lnSpc>
            </a:pPr>
            <a:r>
              <a:rPr lang="en-US" sz="5628" spc="551">
                <a:solidFill>
                  <a:srgbClr val="000000"/>
                </a:solidFill>
                <a:latin typeface="DM Sans Bold"/>
              </a:rPr>
              <a:t>WORLD WIDE GENDER INEQUALITY</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DD0D5"/>
        </a:solidFill>
      </p:bgPr>
    </p:bg>
    <p:spTree>
      <p:nvGrpSpPr>
        <p:cNvPr id="1" name=""/>
        <p:cNvGrpSpPr/>
        <p:nvPr/>
      </p:nvGrpSpPr>
      <p:grpSpPr>
        <a:xfrm>
          <a:off x="0" y="0"/>
          <a:ext cx="0" cy="0"/>
          <a:chOff x="0" y="0"/>
          <a:chExt cx="0" cy="0"/>
        </a:xfrm>
      </p:grpSpPr>
      <p:sp>
        <p:nvSpPr>
          <p:cNvPr name="TextBox 2" id="2"/>
          <p:cNvSpPr txBox="true"/>
          <p:nvPr/>
        </p:nvSpPr>
        <p:spPr>
          <a:xfrm rot="0">
            <a:off x="684756" y="4273273"/>
            <a:ext cx="16918488" cy="2214428"/>
          </a:xfrm>
          <a:prstGeom prst="rect">
            <a:avLst/>
          </a:prstGeom>
        </p:spPr>
        <p:txBody>
          <a:bodyPr anchor="t" rtlCol="false" tIns="0" lIns="0" bIns="0" rIns="0">
            <a:spAutoFit/>
          </a:bodyPr>
          <a:lstStyle/>
          <a:p>
            <a:pPr algn="ctr">
              <a:lnSpc>
                <a:spcPts val="8937"/>
              </a:lnSpc>
            </a:pPr>
            <a:r>
              <a:rPr lang="en-US" sz="6476" spc="634">
                <a:solidFill>
                  <a:srgbClr val="000000"/>
                </a:solidFill>
                <a:latin typeface="DM Sans Bold"/>
              </a:rPr>
              <a:t> Different Socio-Economic Factors worldwide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192524" y="-488091"/>
            <a:ext cx="20673048" cy="10596423"/>
          </a:xfrm>
          <a:prstGeom prst="rect">
            <a:avLst/>
          </a:prstGeom>
        </p:spPr>
      </p:pic>
      <p:sp>
        <p:nvSpPr>
          <p:cNvPr name="TextBox 3" id="3"/>
          <p:cNvSpPr txBox="true"/>
          <p:nvPr/>
        </p:nvSpPr>
        <p:spPr>
          <a:xfrm rot="0">
            <a:off x="1595731" y="237519"/>
            <a:ext cx="14796949" cy="715888"/>
          </a:xfrm>
          <a:prstGeom prst="rect">
            <a:avLst/>
          </a:prstGeom>
        </p:spPr>
        <p:txBody>
          <a:bodyPr anchor="t" rtlCol="false" tIns="0" lIns="0" bIns="0" rIns="0">
            <a:spAutoFit/>
          </a:bodyPr>
          <a:lstStyle/>
          <a:p>
            <a:pPr algn="ctr">
              <a:lnSpc>
                <a:spcPts val="5829"/>
              </a:lnSpc>
            </a:pPr>
            <a:r>
              <a:rPr lang="en-US" sz="4224" spc="413">
                <a:solidFill>
                  <a:srgbClr val="000000"/>
                </a:solidFill>
                <a:latin typeface="DM Sans Bold"/>
              </a:rPr>
              <a:t>  HUMAN DEVELOPMENT RANK WORLDWIDE</a:t>
            </a:r>
          </a:p>
        </p:txBody>
      </p:sp>
      <p:sp>
        <p:nvSpPr>
          <p:cNvPr name="TextBox 4" id="4"/>
          <p:cNvSpPr txBox="true"/>
          <p:nvPr/>
        </p:nvSpPr>
        <p:spPr>
          <a:xfrm rot="0">
            <a:off x="530230" y="8739451"/>
            <a:ext cx="16729070" cy="928016"/>
          </a:xfrm>
          <a:prstGeom prst="rect">
            <a:avLst/>
          </a:prstGeom>
        </p:spPr>
        <p:txBody>
          <a:bodyPr anchor="t" rtlCol="false" tIns="0" lIns="0" bIns="0" rIns="0">
            <a:spAutoFit/>
          </a:bodyPr>
          <a:lstStyle/>
          <a:p>
            <a:pPr algn="ctr">
              <a:lnSpc>
                <a:spcPts val="3723"/>
              </a:lnSpc>
              <a:spcBef>
                <a:spcPct val="0"/>
              </a:spcBef>
            </a:pPr>
            <a:r>
              <a:rPr lang="en-US" sz="2697" spc="264">
                <a:solidFill>
                  <a:srgbClr val="000000"/>
                </a:solidFill>
                <a:latin typeface="DM Sans Bold"/>
              </a:rPr>
              <a:t>"Demark holds the highest worldwide rank in human development, while Yemen ranks lowest globally."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330221" y="-330228"/>
            <a:ext cx="20948442" cy="10367667"/>
          </a:xfrm>
          <a:prstGeom prst="rect">
            <a:avLst/>
          </a:prstGeom>
        </p:spPr>
      </p:pic>
      <p:sp>
        <p:nvSpPr>
          <p:cNvPr name="TextBox 3" id="3"/>
          <p:cNvSpPr txBox="true"/>
          <p:nvPr/>
        </p:nvSpPr>
        <p:spPr>
          <a:xfrm rot="0">
            <a:off x="791961" y="106547"/>
            <a:ext cx="16704078" cy="922153"/>
          </a:xfrm>
          <a:prstGeom prst="rect">
            <a:avLst/>
          </a:prstGeom>
        </p:spPr>
        <p:txBody>
          <a:bodyPr anchor="t" rtlCol="false" tIns="0" lIns="0" bIns="0" rIns="0">
            <a:spAutoFit/>
          </a:bodyPr>
          <a:lstStyle/>
          <a:p>
            <a:pPr algn="ctr">
              <a:lnSpc>
                <a:spcPts val="7578"/>
              </a:lnSpc>
              <a:spcBef>
                <a:spcPct val="0"/>
              </a:spcBef>
            </a:pPr>
            <a:r>
              <a:rPr lang="en-US" sz="5491" spc="538">
                <a:solidFill>
                  <a:srgbClr val="000000"/>
                </a:solidFill>
                <a:latin typeface="DM Sans Bold"/>
              </a:rPr>
              <a:t>Adolescent Birth Rate Worldwide</a:t>
            </a:r>
          </a:p>
        </p:txBody>
      </p:sp>
      <p:sp>
        <p:nvSpPr>
          <p:cNvPr name="TextBox 4" id="4"/>
          <p:cNvSpPr txBox="true"/>
          <p:nvPr/>
        </p:nvSpPr>
        <p:spPr>
          <a:xfrm rot="0">
            <a:off x="791961" y="8768508"/>
            <a:ext cx="16704078" cy="931960"/>
          </a:xfrm>
          <a:prstGeom prst="rect">
            <a:avLst/>
          </a:prstGeom>
        </p:spPr>
        <p:txBody>
          <a:bodyPr anchor="t" rtlCol="false" tIns="0" lIns="0" bIns="0" rIns="0">
            <a:spAutoFit/>
          </a:bodyPr>
          <a:lstStyle/>
          <a:p>
            <a:pPr algn="ctr">
              <a:lnSpc>
                <a:spcPts val="3739"/>
              </a:lnSpc>
              <a:spcBef>
                <a:spcPct val="0"/>
              </a:spcBef>
            </a:pPr>
            <a:r>
              <a:rPr lang="en-US" sz="2709" spc="265">
                <a:solidFill>
                  <a:srgbClr val="000000"/>
                </a:solidFill>
                <a:latin typeface="DM Sans Bold"/>
              </a:rPr>
              <a:t>"Demark boasts a low adolescent birth rate of 1.9 worldwide, whereas Niger faces a significantly higher rate of 170.5 worldwide."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259080" y="-81422"/>
            <a:ext cx="20912939" cy="10255805"/>
          </a:xfrm>
          <a:prstGeom prst="rect">
            <a:avLst/>
          </a:prstGeom>
        </p:spPr>
      </p:pic>
      <p:sp>
        <p:nvSpPr>
          <p:cNvPr name="TextBox 3" id="3"/>
          <p:cNvSpPr txBox="true"/>
          <p:nvPr/>
        </p:nvSpPr>
        <p:spPr>
          <a:xfrm rot="0">
            <a:off x="791961" y="358467"/>
            <a:ext cx="16704078" cy="788040"/>
          </a:xfrm>
          <a:prstGeom prst="rect">
            <a:avLst/>
          </a:prstGeom>
        </p:spPr>
        <p:txBody>
          <a:bodyPr anchor="t" rtlCol="false" tIns="0" lIns="0" bIns="0" rIns="0">
            <a:spAutoFit/>
          </a:bodyPr>
          <a:lstStyle/>
          <a:p>
            <a:pPr algn="ctr">
              <a:lnSpc>
                <a:spcPts val="6474"/>
              </a:lnSpc>
              <a:spcBef>
                <a:spcPct val="0"/>
              </a:spcBef>
            </a:pPr>
            <a:r>
              <a:rPr lang="en-US" sz="4691" spc="459">
                <a:solidFill>
                  <a:srgbClr val="000000"/>
                </a:solidFill>
                <a:latin typeface="DM Sans Bold"/>
              </a:rPr>
              <a:t>Maternal Mortality Rate</a:t>
            </a:r>
            <a:r>
              <a:rPr lang="en-US" sz="4691" spc="459">
                <a:solidFill>
                  <a:srgbClr val="000000"/>
                </a:solidFill>
                <a:latin typeface="DM Sans Bold"/>
              </a:rPr>
              <a:t> Worldwide</a:t>
            </a:r>
          </a:p>
        </p:txBody>
      </p:sp>
      <p:sp>
        <p:nvSpPr>
          <p:cNvPr name="TextBox 4" id="4"/>
          <p:cNvSpPr txBox="true"/>
          <p:nvPr/>
        </p:nvSpPr>
        <p:spPr>
          <a:xfrm rot="0">
            <a:off x="1028700" y="8771600"/>
            <a:ext cx="16230600" cy="935301"/>
          </a:xfrm>
          <a:prstGeom prst="rect">
            <a:avLst/>
          </a:prstGeom>
        </p:spPr>
        <p:txBody>
          <a:bodyPr anchor="t" rtlCol="false" tIns="0" lIns="0" bIns="0" rIns="0">
            <a:spAutoFit/>
          </a:bodyPr>
          <a:lstStyle/>
          <a:p>
            <a:pPr algn="ctr">
              <a:lnSpc>
                <a:spcPts val="3794"/>
              </a:lnSpc>
              <a:spcBef>
                <a:spcPct val="0"/>
              </a:spcBef>
            </a:pPr>
            <a:r>
              <a:rPr lang="en-US" sz="2749" spc="269">
                <a:solidFill>
                  <a:srgbClr val="000000"/>
                </a:solidFill>
                <a:latin typeface="DM Sans Bold"/>
              </a:rPr>
              <a:t>"Norway, Italy, Poland, and Belarus have a maternal mortality rate of 2.0 worldwide, while South Sudan's rate is 1150, showing a stark difference."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D0D5"/>
        </a:solidFill>
      </p:bgPr>
    </p:bg>
    <p:spTree>
      <p:nvGrpSpPr>
        <p:cNvPr id="1" name=""/>
        <p:cNvGrpSpPr/>
        <p:nvPr/>
      </p:nvGrpSpPr>
      <p:grpSpPr>
        <a:xfrm>
          <a:off x="0" y="0"/>
          <a:ext cx="0" cy="0"/>
          <a:chOff x="0" y="0"/>
          <a:chExt cx="0" cy="0"/>
        </a:xfrm>
      </p:grpSpPr>
      <p:sp>
        <p:nvSpPr>
          <p:cNvPr name="TextBox 2" id="2"/>
          <p:cNvSpPr txBox="true"/>
          <p:nvPr/>
        </p:nvSpPr>
        <p:spPr>
          <a:xfrm rot="0">
            <a:off x="791961" y="358467"/>
            <a:ext cx="16704078" cy="788040"/>
          </a:xfrm>
          <a:prstGeom prst="rect">
            <a:avLst/>
          </a:prstGeom>
        </p:spPr>
        <p:txBody>
          <a:bodyPr anchor="t" rtlCol="false" tIns="0" lIns="0" bIns="0" rIns="0">
            <a:spAutoFit/>
          </a:bodyPr>
          <a:lstStyle/>
          <a:p>
            <a:pPr algn="ctr">
              <a:lnSpc>
                <a:spcPts val="6474"/>
              </a:lnSpc>
              <a:spcBef>
                <a:spcPct val="0"/>
              </a:spcBef>
            </a:pPr>
            <a:r>
              <a:rPr lang="en-US" sz="4691" spc="459">
                <a:solidFill>
                  <a:srgbClr val="000000"/>
                </a:solidFill>
                <a:latin typeface="DM Sans Bold"/>
              </a:rPr>
              <a:t>Female Secondary Education</a:t>
            </a:r>
            <a:r>
              <a:rPr lang="en-US" sz="4691" spc="459">
                <a:solidFill>
                  <a:srgbClr val="000000"/>
                </a:solidFill>
                <a:latin typeface="DM Sans Bold"/>
              </a:rPr>
              <a:t> Worldwide</a:t>
            </a:r>
          </a:p>
        </p:txBody>
      </p:sp>
      <p:pic>
        <p:nvPicPr>
          <p:cNvPr name="Picture 3" id="3"/>
          <p:cNvPicPr>
            <a:picLocks noChangeAspect="true"/>
          </p:cNvPicPr>
          <p:nvPr/>
        </p:nvPicPr>
        <p:blipFill>
          <a:blip r:embed="rId2"/>
          <a:stretch>
            <a:fillRect/>
          </a:stretch>
        </p:blipFill>
        <p:spPr>
          <a:xfrm rot="0">
            <a:off x="-1414267" y="-15963"/>
            <a:ext cx="21124858" cy="10459898"/>
          </a:xfrm>
          <a:prstGeom prst="rect">
            <a:avLst/>
          </a:prstGeom>
        </p:spPr>
      </p:pic>
      <p:sp>
        <p:nvSpPr>
          <p:cNvPr name="TextBox 4" id="4"/>
          <p:cNvSpPr txBox="true"/>
          <p:nvPr/>
        </p:nvSpPr>
        <p:spPr>
          <a:xfrm rot="0">
            <a:off x="298799" y="8929840"/>
            <a:ext cx="17690403" cy="1062403"/>
          </a:xfrm>
          <a:prstGeom prst="rect">
            <a:avLst/>
          </a:prstGeom>
        </p:spPr>
        <p:txBody>
          <a:bodyPr anchor="t" rtlCol="false" tIns="0" lIns="0" bIns="0" rIns="0">
            <a:spAutoFit/>
          </a:bodyPr>
          <a:lstStyle/>
          <a:p>
            <a:pPr algn="ctr">
              <a:lnSpc>
                <a:spcPts val="4251"/>
              </a:lnSpc>
              <a:spcBef>
                <a:spcPct val="0"/>
              </a:spcBef>
            </a:pPr>
            <a:r>
              <a:rPr lang="en-US" sz="3080" spc="301">
                <a:solidFill>
                  <a:srgbClr val="000000"/>
                </a:solidFill>
                <a:latin typeface="DM Sans Bold"/>
              </a:rPr>
              <a:t>"Kyrgyzstan and Austria achieve a perfect score of 100 for female secondary education worldwide, whereas Afghanistan struggles with a rate of 6.4."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DAGBP7oJBaw</dc:identifier>
  <dcterms:modified xsi:type="dcterms:W3CDTF">2011-08-01T06:04:30Z</dcterms:modified>
  <cp:revision>1</cp:revision>
  <dc:title>GENDER Inequality and Socioeconomic Indicators Worldwide</dc:title>
</cp:coreProperties>
</file>